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83" r:id="rId23"/>
    <p:sldId id="295" r:id="rId24"/>
    <p:sldId id="296" r:id="rId25"/>
    <p:sldId id="299" r:id="rId26"/>
    <p:sldId id="300" r:id="rId27"/>
    <p:sldId id="303" r:id="rId28"/>
    <p:sldId id="304" r:id="rId29"/>
    <p:sldId id="294" r:id="rId30"/>
  </p:sldIdLst>
  <p:sldSz cx="9144000" cy="5143500"/>
  <p:notesSz cx="6858000" cy="9144000"/>
  <p:embeddedFontLst>
    <p:embeddedFont>
      <p:font typeface="MS PGothic" panose="020B0600070205080204" charset="-128"/>
      <p:regular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5.emf"/></Relationships>
</file>

<file path=ppt/media/>
</file>

<file path=ppt/media/image1.jpeg>
</file>

<file path=ppt/media/image18.png>
</file>

<file path=ppt/media/image19.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 name="Shape 50"/>
        <p:cNvGrpSpPr/>
        <p:nvPr/>
      </p:nvGrpSpPr>
      <p:grpSpPr>
        <a:xfrm>
          <a:off x="0" y="0"/>
          <a:ext cx="0" cy="0"/>
          <a:chOff x="0" y="0"/>
          <a:chExt cx="0" cy="0"/>
        </a:xfrm>
      </p:grpSpPr>
      <p:sp>
        <p:nvSpPr>
          <p:cNvPr id="51" name="Google Shape;51;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7" name="Shape 107"/>
        <p:cNvGrpSpPr/>
        <p:nvPr/>
      </p:nvGrpSpPr>
      <p:grpSpPr>
        <a:xfrm>
          <a:off x="0" y="0"/>
          <a:ext cx="0" cy="0"/>
          <a:chOff x="0" y="0"/>
          <a:chExt cx="0" cy="0"/>
        </a:xfrm>
      </p:grpSpPr>
      <p:sp>
        <p:nvSpPr>
          <p:cNvPr id="108" name="Google Shape;108;g302caeeb345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02caeeb345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3" name="Shape 113"/>
        <p:cNvGrpSpPr/>
        <p:nvPr/>
      </p:nvGrpSpPr>
      <p:grpSpPr>
        <a:xfrm>
          <a:off x="0" y="0"/>
          <a:ext cx="0" cy="0"/>
          <a:chOff x="0" y="0"/>
          <a:chExt cx="0" cy="0"/>
        </a:xfrm>
      </p:grpSpPr>
      <p:sp>
        <p:nvSpPr>
          <p:cNvPr id="114" name="Google Shape;114;g302caeeb345_0_19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02caeeb345_0_19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9" name="Shape 119"/>
        <p:cNvGrpSpPr/>
        <p:nvPr/>
      </p:nvGrpSpPr>
      <p:grpSpPr>
        <a:xfrm>
          <a:off x="0" y="0"/>
          <a:ext cx="0" cy="0"/>
          <a:chOff x="0" y="0"/>
          <a:chExt cx="0" cy="0"/>
        </a:xfrm>
      </p:grpSpPr>
      <p:sp>
        <p:nvSpPr>
          <p:cNvPr id="120" name="Google Shape;120;g302caeeb345_0_19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02caeeb345_0_19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8" name="Shape 128"/>
        <p:cNvGrpSpPr/>
        <p:nvPr/>
      </p:nvGrpSpPr>
      <p:grpSpPr>
        <a:xfrm>
          <a:off x="0" y="0"/>
          <a:ext cx="0" cy="0"/>
          <a:chOff x="0" y="0"/>
          <a:chExt cx="0" cy="0"/>
        </a:xfrm>
      </p:grpSpPr>
      <p:sp>
        <p:nvSpPr>
          <p:cNvPr id="129" name="Google Shape;129;g302caeeb345_0_2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02caeeb345_0_2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5" name="Shape 135"/>
        <p:cNvGrpSpPr/>
        <p:nvPr/>
      </p:nvGrpSpPr>
      <p:grpSpPr>
        <a:xfrm>
          <a:off x="0" y="0"/>
          <a:ext cx="0" cy="0"/>
          <a:chOff x="0" y="0"/>
          <a:chExt cx="0" cy="0"/>
        </a:xfrm>
      </p:grpSpPr>
      <p:sp>
        <p:nvSpPr>
          <p:cNvPr id="136" name="Google Shape;136;g302caeeb345_0_2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302caeeb345_0_2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1" name="Shape 141"/>
        <p:cNvGrpSpPr/>
        <p:nvPr/>
      </p:nvGrpSpPr>
      <p:grpSpPr>
        <a:xfrm>
          <a:off x="0" y="0"/>
          <a:ext cx="0" cy="0"/>
          <a:chOff x="0" y="0"/>
          <a:chExt cx="0" cy="0"/>
        </a:xfrm>
      </p:grpSpPr>
      <p:sp>
        <p:nvSpPr>
          <p:cNvPr id="142" name="Google Shape;142;g302caeeb345_0_2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02caeeb345_0_2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8" name="Shape 148"/>
        <p:cNvGrpSpPr/>
        <p:nvPr/>
      </p:nvGrpSpPr>
      <p:grpSpPr>
        <a:xfrm>
          <a:off x="0" y="0"/>
          <a:ext cx="0" cy="0"/>
          <a:chOff x="0" y="0"/>
          <a:chExt cx="0" cy="0"/>
        </a:xfrm>
      </p:grpSpPr>
      <p:sp>
        <p:nvSpPr>
          <p:cNvPr id="149" name="Google Shape;149;g302caeeb345_0_23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302caeeb345_0_23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4" name="Shape 154"/>
        <p:cNvGrpSpPr/>
        <p:nvPr/>
      </p:nvGrpSpPr>
      <p:grpSpPr>
        <a:xfrm>
          <a:off x="0" y="0"/>
          <a:ext cx="0" cy="0"/>
          <a:chOff x="0" y="0"/>
          <a:chExt cx="0" cy="0"/>
        </a:xfrm>
      </p:grpSpPr>
      <p:sp>
        <p:nvSpPr>
          <p:cNvPr id="155" name="Google Shape;155;g2d391162aa4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d391162aa4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0" name="Shape 160"/>
        <p:cNvGrpSpPr/>
        <p:nvPr/>
      </p:nvGrpSpPr>
      <p:grpSpPr>
        <a:xfrm>
          <a:off x="0" y="0"/>
          <a:ext cx="0" cy="0"/>
          <a:chOff x="0" y="0"/>
          <a:chExt cx="0" cy="0"/>
        </a:xfrm>
      </p:grpSpPr>
      <p:sp>
        <p:nvSpPr>
          <p:cNvPr id="161" name="Google Shape;161;g2d391162aa4_0_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d391162aa4_0_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6" name="Shape 166"/>
        <p:cNvGrpSpPr/>
        <p:nvPr/>
      </p:nvGrpSpPr>
      <p:grpSpPr>
        <a:xfrm>
          <a:off x="0" y="0"/>
          <a:ext cx="0" cy="0"/>
          <a:chOff x="0" y="0"/>
          <a:chExt cx="0" cy="0"/>
        </a:xfrm>
      </p:grpSpPr>
      <p:sp>
        <p:nvSpPr>
          <p:cNvPr id="167" name="Google Shape;167;g2d391162aa4_0_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d391162aa4_0_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7" name="Shape 57"/>
        <p:cNvGrpSpPr/>
        <p:nvPr/>
      </p:nvGrpSpPr>
      <p:grpSpPr>
        <a:xfrm>
          <a:off x="0" y="0"/>
          <a:ext cx="0" cy="0"/>
          <a:chOff x="0" y="0"/>
          <a:chExt cx="0" cy="0"/>
        </a:xfrm>
      </p:grpSpPr>
      <p:sp>
        <p:nvSpPr>
          <p:cNvPr id="58" name="Google Shape;58;g302caeeb345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302caeeb345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1" name="Shape 221"/>
        <p:cNvGrpSpPr/>
        <p:nvPr/>
      </p:nvGrpSpPr>
      <p:grpSpPr>
        <a:xfrm>
          <a:off x="0" y="0"/>
          <a:ext cx="0" cy="0"/>
          <a:chOff x="0" y="0"/>
          <a:chExt cx="0" cy="0"/>
        </a:xfrm>
      </p:grpSpPr>
      <p:sp>
        <p:nvSpPr>
          <p:cNvPr id="222" name="Google Shape;222;g302caeeb345_0_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02caeeb345_0_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p:spPr>
      </p:sp>
      <p:sp>
        <p:nvSpPr>
          <p:cNvPr id="55299" name="Notes Placeholder 2"/>
          <p:cNvSpPr>
            <a:spLocks noGrp="1"/>
          </p:cNvSpPr>
          <p:nvPr>
            <p:ph type="body" idx="1"/>
          </p:nvPr>
        </p:nvSpPr>
        <p:spPr>
          <a:noFill/>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8" name="Shape 288"/>
        <p:cNvGrpSpPr/>
        <p:nvPr/>
      </p:nvGrpSpPr>
      <p:grpSpPr>
        <a:xfrm>
          <a:off x="0" y="0"/>
          <a:ext cx="0" cy="0"/>
          <a:chOff x="0" y="0"/>
          <a:chExt cx="0" cy="0"/>
        </a:xfrm>
      </p:grpSpPr>
      <p:sp>
        <p:nvSpPr>
          <p:cNvPr id="289" name="Google Shape;289;g302caeeb345_0_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302caeeb345_0_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 name="Shape 63"/>
        <p:cNvGrpSpPr/>
        <p:nvPr/>
      </p:nvGrpSpPr>
      <p:grpSpPr>
        <a:xfrm>
          <a:off x="0" y="0"/>
          <a:ext cx="0" cy="0"/>
          <a:chOff x="0" y="0"/>
          <a:chExt cx="0" cy="0"/>
        </a:xfrm>
      </p:grpSpPr>
      <p:sp>
        <p:nvSpPr>
          <p:cNvPr id="64" name="Google Shape;64;g302caeeb345_0_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302caeeb345_0_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 name="Shape 69"/>
        <p:cNvGrpSpPr/>
        <p:nvPr/>
      </p:nvGrpSpPr>
      <p:grpSpPr>
        <a:xfrm>
          <a:off x="0" y="0"/>
          <a:ext cx="0" cy="0"/>
          <a:chOff x="0" y="0"/>
          <a:chExt cx="0" cy="0"/>
        </a:xfrm>
      </p:grpSpPr>
      <p:sp>
        <p:nvSpPr>
          <p:cNvPr id="70" name="Google Shape;70;g302caeeb345_0_1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02caeeb345_0_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75"/>
        <p:cNvGrpSpPr/>
        <p:nvPr/>
      </p:nvGrpSpPr>
      <p:grpSpPr>
        <a:xfrm>
          <a:off x="0" y="0"/>
          <a:ext cx="0" cy="0"/>
          <a:chOff x="0" y="0"/>
          <a:chExt cx="0" cy="0"/>
        </a:xfrm>
      </p:grpSpPr>
      <p:sp>
        <p:nvSpPr>
          <p:cNvPr id="76" name="Google Shape;76;g2d437831595_0_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d437831595_0_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2" name="Shape 82"/>
        <p:cNvGrpSpPr/>
        <p:nvPr/>
      </p:nvGrpSpPr>
      <p:grpSpPr>
        <a:xfrm>
          <a:off x="0" y="0"/>
          <a:ext cx="0" cy="0"/>
          <a:chOff x="0" y="0"/>
          <a:chExt cx="0" cy="0"/>
        </a:xfrm>
      </p:grpSpPr>
      <p:sp>
        <p:nvSpPr>
          <p:cNvPr id="83" name="Google Shape;83;g302caeeb345_0_15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02caeeb345_0_15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88"/>
        <p:cNvGrpSpPr/>
        <p:nvPr/>
      </p:nvGrpSpPr>
      <p:grpSpPr>
        <a:xfrm>
          <a:off x="0" y="0"/>
          <a:ext cx="0" cy="0"/>
          <a:chOff x="0" y="0"/>
          <a:chExt cx="0" cy="0"/>
        </a:xfrm>
      </p:grpSpPr>
      <p:sp>
        <p:nvSpPr>
          <p:cNvPr id="89" name="Google Shape;89;g302caeeb345_0_1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02caeeb345_0_1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302caeeb345_0_1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02caeeb345_0_1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 name="Shape 101"/>
        <p:cNvGrpSpPr/>
        <p:nvPr/>
      </p:nvGrpSpPr>
      <p:grpSpPr>
        <a:xfrm>
          <a:off x="0" y="0"/>
          <a:ext cx="0" cy="0"/>
          <a:chOff x="0" y="0"/>
          <a:chExt cx="0" cy="0"/>
        </a:xfrm>
      </p:grpSpPr>
      <p:sp>
        <p:nvSpPr>
          <p:cNvPr id="102" name="Google Shape;102;g302caeeb345_0_17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02caeeb345_0_17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4" name="Shape 44"/>
        <p:cNvGrpSpPr/>
        <p:nvPr/>
      </p:nvGrpSpPr>
      <p:grpSpPr>
        <a:xfrm>
          <a:off x="0" y="0"/>
          <a:ext cx="0" cy="0"/>
          <a:chOff x="0" y="0"/>
          <a:chExt cx="0" cy="0"/>
        </a:xfrm>
      </p:grpSpPr>
      <p:sp>
        <p:nvSpPr>
          <p:cNvPr id="45" name="Google Shape;45;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47" name="Google Shape;47;p11"/>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8" name="Shape 48"/>
        <p:cNvGrpSpPr/>
        <p:nvPr/>
      </p:nvGrpSpPr>
      <p:grpSpPr>
        <a:xfrm>
          <a:off x="0" y="0"/>
          <a:ext cx="0" cy="0"/>
          <a:chOff x="0" y="0"/>
          <a:chExt cx="0" cy="0"/>
        </a:xfrm>
      </p:grpSpPr>
      <p:sp>
        <p:nvSpPr>
          <p:cNvPr id="49" name="Google Shape;49;p1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7543800" cy="680397"/>
          </a:xfrm>
        </p:spPr>
        <p:txBody>
          <a:bodyPr/>
          <a:lstStyle/>
          <a:p>
            <a:r>
              <a:rPr lang="en-US" dirty="0"/>
              <a:t>Click to edit Master title style</a:t>
            </a:r>
            <a:endParaRPr lang="en-US" dirty="0"/>
          </a:p>
        </p:txBody>
      </p:sp>
      <p:sp>
        <p:nvSpPr>
          <p:cNvPr id="3" name="Content Placeholder 2"/>
          <p:cNvSpPr>
            <a:spLocks noGrp="1"/>
          </p:cNvSpPr>
          <p:nvPr>
            <p:ph idx="1"/>
          </p:nvPr>
        </p:nvSpPr>
        <p:spPr>
          <a:xfrm>
            <a:off x="822961" y="1200150"/>
            <a:ext cx="7543801" cy="3429000"/>
          </a:xfrm>
        </p:spPr>
        <p:txBody>
          <a:bodyPr/>
          <a:lstStyle>
            <a:lvl1pPr marL="8255" indent="-8255">
              <a:buNone/>
              <a:defRPr sz="2800" baseline="0"/>
            </a:lvl1pPr>
            <a:lvl2pPr marL="405130" indent="-254000">
              <a:defRPr sz="2400" baseline="0"/>
            </a:lvl2pPr>
            <a:lvl3pPr marL="515620" indent="-228600">
              <a:defRPr sz="2000" baseline="0"/>
            </a:lvl3pPr>
            <a:lvl4pPr marL="690880" indent="-265430">
              <a:defRPr sz="1600" baseline="0"/>
            </a:lvl4pPr>
            <a:lvl5pPr marL="801370" indent="-239395">
              <a:defRPr sz="1400" baseline="0">
                <a:latin typeface="+mj-lt"/>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a:xfrm>
            <a:off x="822962" y="4844840"/>
            <a:ext cx="1854203" cy="273844"/>
          </a:xfrm>
        </p:spPr>
        <p:txBody>
          <a:bodyPr/>
          <a:lstStyle/>
          <a:p>
            <a:fld id="{240CDC23-E565-C848-9AF6-12BD09C53D91}" type="datetimeFigureOut">
              <a:rPr lang="en-US" smtClean="0"/>
            </a:fld>
            <a:endParaRPr lang="en-US"/>
          </a:p>
        </p:txBody>
      </p:sp>
      <p:sp>
        <p:nvSpPr>
          <p:cNvPr id="5" name="Footer Placeholder 4"/>
          <p:cNvSpPr>
            <a:spLocks noGrp="1"/>
          </p:cNvSpPr>
          <p:nvPr>
            <p:ph type="ftr" sz="quarter" idx="11"/>
          </p:nvPr>
        </p:nvSpPr>
        <p:spPr>
          <a:xfrm>
            <a:off x="2764640" y="5029202"/>
            <a:ext cx="3617103" cy="89483"/>
          </a:xfrm>
        </p:spPr>
        <p:txBody>
          <a:bodyPr/>
          <a:lstStyle>
            <a:lvl1pPr>
              <a:defRPr sz="6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19" name="Google Shape;19;p4"/>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3" name="Google Shape;23;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1" name="Google Shape;31;p7"/>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40" name="Google Shape;40;p9"/>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 name="Shape 41"/>
        <p:cNvGrpSpPr/>
        <p:nvPr/>
      </p:nvGrpSpPr>
      <p:grpSpPr>
        <a:xfrm>
          <a:off x="0" y="0"/>
          <a:ext cx="0" cy="0"/>
          <a:chOff x="0" y="0"/>
          <a:chExt cx="0" cy="0"/>
        </a:xfrm>
      </p:grpSpPr>
      <p:sp>
        <p:nvSpPr>
          <p:cNvPr id="42" name="Google Shape;42;p10"/>
          <p:cNvSpPr txBox="1"/>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p:txBody>
      </p:sp>
      <p:sp>
        <p:nvSpPr>
          <p:cNvPr id="43" name="Google Shape;43;p10"/>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2.xml"/><Relationship Id="rId2" Type="http://schemas.openxmlformats.org/officeDocument/2006/relationships/image" Target="../media/image8.emf"/><Relationship Id="rId1" Type="http://schemas.openxmlformats.org/officeDocument/2006/relationships/image" Target="../media/image7.emf"/></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2.xml"/><Relationship Id="rId1" Type="http://schemas.openxmlformats.org/officeDocument/2006/relationships/image" Target="../media/image9.emf"/></Relationships>
</file>

<file path=ppt/slides/_rels/slide23.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12.xml"/><Relationship Id="rId2" Type="http://schemas.openxmlformats.org/officeDocument/2006/relationships/image" Target="../media/image11.emf"/><Relationship Id="rId1" Type="http://schemas.openxmlformats.org/officeDocument/2006/relationships/image" Target="../media/image10.emf"/></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2.xml"/><Relationship Id="rId1" Type="http://schemas.openxmlformats.org/officeDocument/2006/relationships/image" Target="../media/image12.emf"/></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5.xml"/><Relationship Id="rId3" Type="http://schemas.openxmlformats.org/officeDocument/2006/relationships/slideLayout" Target="../slideLayouts/slideLayout12.xml"/><Relationship Id="rId2" Type="http://schemas.openxmlformats.org/officeDocument/2006/relationships/image" Target="../media/image14.emf"/><Relationship Id="rId1" Type="http://schemas.openxmlformats.org/officeDocument/2006/relationships/image" Target="../media/image13.emf"/></Relationships>
</file>

<file path=ppt/slides/_rels/slide26.xml.rels><?xml version="1.0" encoding="UTF-8" standalone="yes"?>
<Relationships xmlns="http://schemas.openxmlformats.org/package/2006/relationships"><Relationship Id="rId7" Type="http://schemas.openxmlformats.org/officeDocument/2006/relationships/notesSlide" Target="../notesSlides/notesSlide26.xml"/><Relationship Id="rId6" Type="http://schemas.openxmlformats.org/officeDocument/2006/relationships/vmlDrawing" Target="../drawings/vmlDrawing1.vml"/><Relationship Id="rId5" Type="http://schemas.openxmlformats.org/officeDocument/2006/relationships/slideLayout" Target="../slideLayouts/slideLayout12.xml"/><Relationship Id="rId4" Type="http://schemas.openxmlformats.org/officeDocument/2006/relationships/image" Target="../media/image17.emf"/><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oleObject" Target="../embeddings/oleObject1.bin"/></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3.xml"/><Relationship Id="rId2" Type="http://schemas.openxmlformats.org/officeDocument/2006/relationships/image" Target="../media/image19.png"/><Relationship Id="rId1"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Text Vectorization</a:t>
            </a:r>
            <a:endParaRPr lang="en-GB"/>
          </a:p>
        </p:txBody>
      </p:sp>
      <p:sp>
        <p:nvSpPr>
          <p:cNvPr id="55" name="Google Shape;55;p13"/>
          <p:cNvSpPr txBox="1"/>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t>From texts to numbers!</a:t>
            </a:r>
            <a:endParaRPr lang="en-GB"/>
          </a:p>
        </p:txBody>
      </p:sp>
      <p:pic>
        <p:nvPicPr>
          <p:cNvPr id="56" name="Google Shape;56;p13"/>
          <p:cNvPicPr preferRelativeResize="0"/>
          <p:nvPr/>
        </p:nvPicPr>
        <p:blipFill rotWithShape="1">
          <a:blip r:embed="rId1"/>
          <a:srcRect/>
          <a:stretch>
            <a:fillRect/>
          </a:stretch>
        </p:blipFill>
        <p:spPr>
          <a:xfrm>
            <a:off x="1468474" y="3970300"/>
            <a:ext cx="6446750" cy="492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10" name="Shape 110"/>
        <p:cNvGrpSpPr/>
        <p:nvPr/>
      </p:nvGrpSpPr>
      <p:grpSpPr>
        <a:xfrm>
          <a:off x="0" y="0"/>
          <a:ext cx="0" cy="0"/>
          <a:chOff x="0" y="0"/>
          <a:chExt cx="0" cy="0"/>
        </a:xfrm>
      </p:grpSpPr>
      <p:sp>
        <p:nvSpPr>
          <p:cNvPr id="111" name="Google Shape;111;p22"/>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Term Frequency-Inverse Document Frequency (TF-IDF)</a:t>
            </a:r>
            <a:endParaRPr lang="en-GB"/>
          </a:p>
        </p:txBody>
      </p:sp>
      <p:sp>
        <p:nvSpPr>
          <p:cNvPr id="112" name="Google Shape;112;p22"/>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Clr>
                <a:srgbClr val="222222"/>
              </a:buClr>
              <a:buSzPts val="1800"/>
              <a:buChar char="●"/>
            </a:pPr>
            <a:r>
              <a:rPr lang="en-GB">
                <a:solidFill>
                  <a:srgbClr val="222222"/>
                </a:solidFill>
                <a:highlight>
                  <a:srgbClr val="FFFFFF"/>
                </a:highlight>
              </a:rPr>
              <a:t>Concept: This method not only considers the frequency of words in a document but also how common or rare they are across all documents. It helps to highlight important words.</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Char char="●"/>
            </a:pPr>
            <a:r>
              <a:rPr lang="en-GB">
                <a:solidFill>
                  <a:srgbClr val="222222"/>
                </a:solidFill>
                <a:highlight>
                  <a:srgbClr val="FFFFFF"/>
                </a:highlight>
              </a:rPr>
              <a:t>Formula: TF-IDF = (Term Frequency) * (Inverse Document Frequency)</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Char char="●"/>
            </a:pPr>
            <a:r>
              <a:rPr lang="en-GB">
                <a:solidFill>
                  <a:srgbClr val="222222"/>
                </a:solidFill>
                <a:highlight>
                  <a:srgbClr val="FFFFFF"/>
                </a:highlight>
              </a:rPr>
              <a:t>Use Case: It’s useful for identifying the importance of words in a document relative to a collection of documents.</a:t>
            </a:r>
            <a:endParaRPr>
              <a:solidFill>
                <a:srgbClr val="222222"/>
              </a:solidFill>
              <a:highlight>
                <a:srgbClr val="FFFFFF"/>
              </a:highlight>
            </a:endParaRPr>
          </a:p>
          <a:p>
            <a:pPr marL="0" lvl="0" indent="0" algn="l" rtl="0">
              <a:spcBef>
                <a:spcPts val="0"/>
              </a:spcBef>
              <a:spcAft>
                <a:spcPts val="1200"/>
              </a:spcAft>
              <a:buNone/>
            </a:pPr>
            <a:endParaRPr sz="25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TF IDF example </a:t>
            </a:r>
            <a:endParaRPr lang="en-GB"/>
          </a:p>
        </p:txBody>
      </p:sp>
      <p:sp>
        <p:nvSpPr>
          <p:cNvPr id="118" name="Google Shape;118;p23"/>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2000" b="1">
                <a:solidFill>
                  <a:srgbClr val="222222"/>
                </a:solidFill>
                <a:highlight>
                  <a:srgbClr val="FFFFFF"/>
                </a:highlight>
              </a:rPr>
              <a:t>Example Documents</a:t>
            </a:r>
            <a:endParaRPr sz="20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a:solidFill>
                  <a:srgbClr val="222222"/>
                </a:solidFill>
                <a:highlight>
                  <a:srgbClr val="FFFFFF"/>
                </a:highlight>
              </a:rPr>
              <a:t>Let's consider the following three documents:</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AutoNum type="arabicPeriod"/>
            </a:pPr>
            <a:r>
              <a:rPr lang="en-GB">
                <a:solidFill>
                  <a:srgbClr val="222222"/>
                </a:solidFill>
                <a:highlight>
                  <a:srgbClr val="FFFFFF"/>
                </a:highlight>
              </a:rPr>
              <a:t>Document 1: "The cat sat on the mat."</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AutoNum type="arabicPeriod"/>
            </a:pPr>
            <a:r>
              <a:rPr lang="en-GB">
                <a:solidFill>
                  <a:srgbClr val="222222"/>
                </a:solidFill>
                <a:highlight>
                  <a:srgbClr val="FFFFFF"/>
                </a:highlight>
              </a:rPr>
              <a:t>Document 2: "The dog barked at the cat."</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AutoNum type="arabicPeriod"/>
            </a:pPr>
            <a:r>
              <a:rPr lang="en-GB">
                <a:solidFill>
                  <a:srgbClr val="222222"/>
                </a:solidFill>
                <a:highlight>
                  <a:srgbClr val="FFFFFF"/>
                </a:highlight>
              </a:rPr>
              <a:t>Document 3: "Cats and dogs are great pets."</a:t>
            </a:r>
            <a:endParaRPr>
              <a:solidFill>
                <a:srgbClr val="222222"/>
              </a:solidFill>
              <a:highlight>
                <a:srgbClr val="FFFFFF"/>
              </a:highlight>
            </a:endParaRPr>
          </a:p>
          <a:p>
            <a:pPr marL="0" lvl="0" indent="0" algn="l" rtl="0">
              <a:spcBef>
                <a:spcPts val="0"/>
              </a:spcBef>
              <a:spcAft>
                <a:spcPts val="1200"/>
              </a:spcAft>
              <a:buNone/>
            </a:pPr>
            <a:endParaRPr sz="25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22" name="Shape 122"/>
        <p:cNvGrpSpPr/>
        <p:nvPr/>
      </p:nvGrpSpPr>
      <p:grpSpPr>
        <a:xfrm>
          <a:off x="0" y="0"/>
          <a:ext cx="0" cy="0"/>
          <a:chOff x="0" y="0"/>
          <a:chExt cx="0" cy="0"/>
        </a:xfrm>
      </p:grpSpPr>
      <p:sp>
        <p:nvSpPr>
          <p:cNvPr id="123" name="Google Shape;123;p24"/>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TF IDF example </a:t>
            </a:r>
            <a:endParaRPr lang="en-GB"/>
          </a:p>
          <a:p>
            <a:pPr marL="0" lvl="0" indent="0" algn="l" rtl="0">
              <a:spcBef>
                <a:spcPts val="0"/>
              </a:spcBef>
              <a:spcAft>
                <a:spcPts val="0"/>
              </a:spcAft>
              <a:buNone/>
            </a:pPr>
          </a:p>
        </p:txBody>
      </p:sp>
      <p:sp>
        <p:nvSpPr>
          <p:cNvPr id="124" name="Google Shape;124;p2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400" b="1">
                <a:solidFill>
                  <a:srgbClr val="222222"/>
                </a:solidFill>
                <a:highlight>
                  <a:srgbClr val="FFFFFF"/>
                </a:highlight>
              </a:rPr>
              <a:t>Step 1: Calculate Term Frequency (TF)</a:t>
            </a:r>
            <a:endParaRPr sz="14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sz="1200">
                <a:solidFill>
                  <a:srgbClr val="222222"/>
                </a:solidFill>
                <a:highlight>
                  <a:srgbClr val="FFFFFF"/>
                </a:highlight>
              </a:rPr>
              <a:t>Term Frequency (TF) is the number of times a term appears in a document divided by the total number of terms in that document.</a:t>
            </a:r>
            <a:endParaRPr sz="1200">
              <a:solidFill>
                <a:srgbClr val="222222"/>
              </a:solidFill>
              <a:highlight>
                <a:srgbClr val="FFFFFF"/>
              </a:highlight>
            </a:endParaRPr>
          </a:p>
          <a:p>
            <a:pPr marL="0" lvl="0" indent="0" algn="l" rtl="0">
              <a:spcBef>
                <a:spcPts val="0"/>
              </a:spcBef>
              <a:spcAft>
                <a:spcPts val="1200"/>
              </a:spcAft>
              <a:buNone/>
            </a:pPr>
          </a:p>
        </p:txBody>
      </p:sp>
      <p:sp>
        <p:nvSpPr>
          <p:cNvPr id="125" name="Google Shape;125;p24"/>
          <p:cNvSpPr txBox="1"/>
          <p:nvPr/>
        </p:nvSpPr>
        <p:spPr>
          <a:xfrm>
            <a:off x="267325" y="2437075"/>
            <a:ext cx="2536500" cy="23088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Document 1:</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Total words = 7</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TF for each word:</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the: 2/7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cat: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sat: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on: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mat: 1/7</a:t>
            </a:r>
            <a:endParaRPr sz="1200">
              <a:solidFill>
                <a:srgbClr val="222222"/>
              </a:solidFill>
              <a:highlight>
                <a:srgbClr val="FFFFFF"/>
              </a:highlight>
            </a:endParaRPr>
          </a:p>
        </p:txBody>
      </p:sp>
      <p:sp>
        <p:nvSpPr>
          <p:cNvPr id="126" name="Google Shape;126;p24"/>
          <p:cNvSpPr txBox="1"/>
          <p:nvPr/>
        </p:nvSpPr>
        <p:spPr>
          <a:xfrm>
            <a:off x="3445400" y="2437075"/>
            <a:ext cx="2473800" cy="23088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Document 2:</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Total words = 7</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TF for each word:</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the: 2/7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dog: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barked: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at: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cat: 1/7</a:t>
            </a:r>
            <a:endParaRPr sz="1200">
              <a:solidFill>
                <a:srgbClr val="222222"/>
              </a:solidFill>
              <a:highlight>
                <a:srgbClr val="FFFFFF"/>
              </a:highlight>
            </a:endParaRPr>
          </a:p>
        </p:txBody>
      </p:sp>
      <p:sp>
        <p:nvSpPr>
          <p:cNvPr id="127" name="Google Shape;127;p24"/>
          <p:cNvSpPr txBox="1"/>
          <p:nvPr/>
        </p:nvSpPr>
        <p:spPr>
          <a:xfrm>
            <a:off x="6268450" y="2437075"/>
            <a:ext cx="2650800" cy="25860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Document 3:</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Total words = 6</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TF for each word:</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cats: 1/6</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and: 1/6</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dogs: 1/6</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are: 1/6</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great: 1/6</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pets: 1/6</a:t>
            </a:r>
            <a:endParaRPr sz="1200">
              <a:solidFill>
                <a:srgbClr val="222222"/>
              </a:solidFill>
              <a:highlight>
                <a:srgbClr val="FFFFFF"/>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31" name="Shape 131"/>
        <p:cNvGrpSpPr/>
        <p:nvPr/>
      </p:nvGrpSpPr>
      <p:grpSpPr>
        <a:xfrm>
          <a:off x="0" y="0"/>
          <a:ext cx="0" cy="0"/>
          <a:chOff x="0" y="0"/>
          <a:chExt cx="0" cy="0"/>
        </a:xfrm>
      </p:grpSpPr>
      <p:sp>
        <p:nvSpPr>
          <p:cNvPr id="132" name="Google Shape;132;p25"/>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TF IDF example </a:t>
            </a:r>
            <a:endParaRPr lang="en-GB"/>
          </a:p>
          <a:p>
            <a:pPr marL="0" lvl="0" indent="0" algn="l" rtl="0">
              <a:spcBef>
                <a:spcPts val="0"/>
              </a:spcBef>
              <a:spcAft>
                <a:spcPts val="0"/>
              </a:spcAft>
              <a:buNone/>
            </a:pPr>
          </a:p>
        </p:txBody>
      </p:sp>
      <p:sp>
        <p:nvSpPr>
          <p:cNvPr id="133" name="Google Shape;133;p25"/>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600" b="1">
                <a:solidFill>
                  <a:srgbClr val="222222"/>
                </a:solidFill>
                <a:highlight>
                  <a:srgbClr val="FFFFFF"/>
                </a:highlight>
              </a:rPr>
              <a:t>Step 2: Calculate Inverse Document Frequency (IDF)</a:t>
            </a:r>
            <a:endParaRPr sz="16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sz="1400">
                <a:solidFill>
                  <a:srgbClr val="222222"/>
                </a:solidFill>
                <a:highlight>
                  <a:srgbClr val="FFFFFF"/>
                </a:highlight>
              </a:rPr>
              <a:t>Inverse Document Frequency (IDF) measures how important a term is across all documents. It is calculated as:</a:t>
            </a:r>
            <a:endParaRPr sz="1400">
              <a:solidFill>
                <a:srgbClr val="222222"/>
              </a:solidFill>
              <a:highlight>
                <a:srgbClr val="FFFFFF"/>
              </a:highlight>
            </a:endParaRPr>
          </a:p>
          <a:p>
            <a:pPr marL="0" lvl="0" indent="0" algn="l" rtl="0">
              <a:lnSpc>
                <a:spcPct val="150000"/>
              </a:lnSpc>
              <a:spcBef>
                <a:spcPts val="0"/>
              </a:spcBef>
              <a:spcAft>
                <a:spcPts val="0"/>
              </a:spcAft>
              <a:buClr>
                <a:schemeClr val="dk1"/>
              </a:buClr>
              <a:buSzPts val="1100"/>
              <a:buFont typeface="Arial" panose="020B0604020202020204"/>
              <a:buNone/>
            </a:pPr>
            <a:endParaRPr>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150000"/>
              </a:lnSpc>
              <a:spcBef>
                <a:spcPts val="0"/>
              </a:spcBef>
              <a:spcAft>
                <a:spcPts val="0"/>
              </a:spcAft>
              <a:buClr>
                <a:schemeClr val="dk1"/>
              </a:buClr>
              <a:buSzPts val="1100"/>
              <a:buFont typeface="Arial" panose="020B0604020202020204"/>
              <a:buNone/>
            </a:pPr>
            <a:r>
              <a:rPr lang="en-GB" sz="1400">
                <a:solidFill>
                  <a:srgbClr val="222222"/>
                </a:solidFill>
                <a:highlight>
                  <a:srgbClr val="FFFFFF"/>
                </a:highlight>
              </a:rPr>
              <a:t>Where:</a:t>
            </a:r>
            <a:endParaRPr sz="1400">
              <a:solidFill>
                <a:srgbClr val="222222"/>
              </a:solidFill>
              <a:highlight>
                <a:srgbClr val="FFFFFF"/>
              </a:highlight>
            </a:endParaRPr>
          </a:p>
          <a:p>
            <a:pPr marL="457200" lvl="0" indent="-298450" algn="l" rtl="0">
              <a:lnSpc>
                <a:spcPct val="150000"/>
              </a:lnSpc>
              <a:spcBef>
                <a:spcPts val="0"/>
              </a:spcBef>
              <a:spcAft>
                <a:spcPts val="0"/>
              </a:spcAft>
              <a:buClr>
                <a:srgbClr val="222222"/>
              </a:buClr>
              <a:buSzPts val="1100"/>
              <a:buChar char="●"/>
            </a:pPr>
            <a:r>
              <a:rPr lang="en-GB"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N</a:t>
            </a:r>
            <a:r>
              <a:rPr lang="en-GB" sz="1400">
                <a:solidFill>
                  <a:srgbClr val="222222"/>
                </a:solidFill>
                <a:highlight>
                  <a:srgbClr val="FFFFFF"/>
                </a:highlight>
              </a:rPr>
              <a:t> = total number of documents</a:t>
            </a:r>
            <a:endParaRPr sz="1400">
              <a:solidFill>
                <a:srgbClr val="222222"/>
              </a:solidFill>
              <a:highlight>
                <a:srgbClr val="FFFFFF"/>
              </a:highlight>
            </a:endParaRPr>
          </a:p>
          <a:p>
            <a:pPr marL="457200" lvl="0" indent="-298450" algn="l" rtl="0">
              <a:lnSpc>
                <a:spcPct val="150000"/>
              </a:lnSpc>
              <a:spcBef>
                <a:spcPts val="0"/>
              </a:spcBef>
              <a:spcAft>
                <a:spcPts val="0"/>
              </a:spcAft>
              <a:buClr>
                <a:srgbClr val="222222"/>
              </a:buClr>
              <a:buSzPts val="1100"/>
              <a:buChar char="●"/>
            </a:pPr>
            <a:r>
              <a:rPr lang="en-GB" sz="1400">
                <a:solidFill>
                  <a:srgbClr val="222222"/>
                </a:solidFill>
                <a:highlight>
                  <a:srgbClr val="FFFFFF"/>
                </a:highlight>
              </a:rPr>
              <a:t>Nt= number of documents containing the term </a:t>
            </a:r>
            <a:r>
              <a:rPr lang="en-GB"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t</a:t>
            </a:r>
            <a:endParaRPr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150000"/>
              </a:lnSpc>
              <a:spcBef>
                <a:spcPts val="0"/>
              </a:spcBef>
              <a:spcAft>
                <a:spcPts val="0"/>
              </a:spcAft>
              <a:buNone/>
            </a:pPr>
            <a:endParaRPr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98450" algn="l" rtl="0">
              <a:lnSpc>
                <a:spcPct val="150000"/>
              </a:lnSpc>
              <a:spcBef>
                <a:spcPts val="0"/>
              </a:spcBef>
              <a:spcAft>
                <a:spcPts val="0"/>
              </a:spcAft>
              <a:buClr>
                <a:srgbClr val="222222"/>
              </a:buClr>
              <a:buSzPts val="1100"/>
              <a:buChar char="●"/>
            </a:pPr>
            <a:r>
              <a:rPr lang="en-GB" sz="1400">
                <a:solidFill>
                  <a:srgbClr val="222222"/>
                </a:solidFill>
                <a:highlight>
                  <a:srgbClr val="FFFFFF"/>
                </a:highlight>
              </a:rPr>
              <a:t>Total documents </a:t>
            </a:r>
            <a:r>
              <a:rPr lang="en-GB"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N</a:t>
            </a:r>
            <a:r>
              <a:rPr lang="en-GB">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=3</a:t>
            </a:r>
            <a:endParaRPr>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150000"/>
              </a:lnSpc>
              <a:spcBef>
                <a:spcPts val="0"/>
              </a:spcBef>
              <a:spcAft>
                <a:spcPts val="0"/>
              </a:spcAft>
              <a:buNone/>
            </a:pPr>
            <a:endParaRPr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1200"/>
              </a:spcAft>
              <a:buNone/>
            </a:pPr>
            <a:endParaRPr sz="2100"/>
          </a:p>
        </p:txBody>
      </p:sp>
      <p:pic>
        <p:nvPicPr>
          <p:cNvPr id="134" name="Google Shape;134;p25"/>
          <p:cNvPicPr preferRelativeResize="0"/>
          <p:nvPr/>
        </p:nvPicPr>
        <p:blipFill>
          <a:blip r:embed="rId1"/>
          <a:stretch>
            <a:fillRect/>
          </a:stretch>
        </p:blipFill>
        <p:spPr>
          <a:xfrm>
            <a:off x="2311901" y="2015101"/>
            <a:ext cx="2208400" cy="641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Tf idf calculation </a:t>
            </a:r>
            <a:endParaRPr lang="en-GB"/>
          </a:p>
        </p:txBody>
      </p:sp>
      <p:sp>
        <p:nvSpPr>
          <p:cNvPr id="140" name="Google Shape;140;p26"/>
          <p:cNvSpPr txBox="1"/>
          <p:nvPr>
            <p:ph type="body" idx="1"/>
          </p:nvPr>
        </p:nvSpPr>
        <p:spPr>
          <a:xfrm>
            <a:off x="311700" y="1152475"/>
            <a:ext cx="8520600" cy="3717300"/>
          </a:xfrm>
          <a:prstGeom prst="rect">
            <a:avLst/>
          </a:prstGeom>
        </p:spPr>
        <p:txBody>
          <a:bodyPr spcFirstLastPara="1" wrap="square" lIns="91425" tIns="91425" rIns="91425" bIns="91425" anchor="t" anchorCtr="0">
            <a:noAutofit/>
          </a:bodyPr>
          <a:lstStyle/>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the: Appears in 2 documents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log(3/2)≈0.176</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cat: Appears in 2 documents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log(3/2)≈0.176</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sat: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on: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mat: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dog: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barked: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at: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cats: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and: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dogs: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are: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great: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pets: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5000"/>
              </a:lnSpc>
              <a:spcBef>
                <a:spcPts val="0"/>
              </a:spcBef>
              <a:spcAft>
                <a:spcPts val="1200"/>
              </a:spcAft>
              <a:buSzPts val="770"/>
              <a:buNone/>
            </a:pPr>
            <a:endParaRPr sz="146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44" name="Shape 144"/>
        <p:cNvGrpSpPr/>
        <p:nvPr/>
      </p:nvGrpSpPr>
      <p:grpSpPr>
        <a:xfrm>
          <a:off x="0" y="0"/>
          <a:ext cx="0" cy="0"/>
          <a:chOff x="0" y="0"/>
          <a:chExt cx="0" cy="0"/>
        </a:xfrm>
      </p:grpSpPr>
      <p:sp>
        <p:nvSpPr>
          <p:cNvPr id="145" name="Google Shape;145;p27"/>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400"/>
              </a:spcAft>
              <a:buClr>
                <a:schemeClr val="dk1"/>
              </a:buClr>
              <a:buSzPts val="1100"/>
              <a:buFont typeface="Arial" panose="020B0604020202020204"/>
              <a:buNone/>
            </a:pPr>
            <a:r>
              <a:rPr lang="en-GB" sz="1300" b="1">
                <a:solidFill>
                  <a:srgbClr val="222222"/>
                </a:solidFill>
                <a:highlight>
                  <a:srgbClr val="FFFFFF"/>
                </a:highlight>
              </a:rPr>
              <a:t> Calculate TF-IDF</a:t>
            </a:r>
            <a:endParaRPr lang="en-GB" sz="1300" b="1">
              <a:solidFill>
                <a:srgbClr val="222222"/>
              </a:solidFill>
              <a:highlight>
                <a:srgbClr val="FFFFFF"/>
              </a:highlight>
            </a:endParaRPr>
          </a:p>
        </p:txBody>
      </p:sp>
      <p:sp>
        <p:nvSpPr>
          <p:cNvPr id="146" name="Google Shape;146;p27"/>
          <p:cNvSpPr txBox="1"/>
          <p:nvPr>
            <p:ph type="body" idx="1"/>
          </p:nvPr>
        </p:nvSpPr>
        <p:spPr>
          <a:xfrm>
            <a:off x="311700" y="1152475"/>
            <a:ext cx="32298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700" b="1">
                <a:solidFill>
                  <a:srgbClr val="222222"/>
                </a:solidFill>
                <a:highlight>
                  <a:srgbClr val="FFFFFF"/>
                </a:highlight>
              </a:rPr>
              <a:t>Step 3: Calculate TF-IDF</a:t>
            </a:r>
            <a:endParaRPr sz="17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sz="1500">
                <a:solidFill>
                  <a:srgbClr val="222222"/>
                </a:solidFill>
                <a:highlight>
                  <a:srgbClr val="FFFFFF"/>
                </a:highlight>
              </a:rPr>
              <a:t>Now, we can calculate the TF-IDF for each term in each document by multiplying the TF and IDF values.</a:t>
            </a:r>
            <a:endParaRPr sz="1500">
              <a:solidFill>
                <a:srgbClr val="222222"/>
              </a:solidFill>
              <a:highlight>
                <a:srgbClr val="FFFFFF"/>
              </a:highlight>
            </a:endParaRPr>
          </a:p>
          <a:p>
            <a:pPr marL="0" lvl="0" indent="0" algn="l" rtl="0">
              <a:spcBef>
                <a:spcPts val="0"/>
              </a:spcBef>
              <a:spcAft>
                <a:spcPts val="1200"/>
              </a:spcAft>
              <a:buNone/>
            </a:pPr>
            <a:endParaRPr sz="2200"/>
          </a:p>
        </p:txBody>
      </p:sp>
      <p:pic>
        <p:nvPicPr>
          <p:cNvPr id="147" name="Google Shape;147;p27"/>
          <p:cNvPicPr preferRelativeResize="0"/>
          <p:nvPr/>
        </p:nvPicPr>
        <p:blipFill>
          <a:blip r:embed="rId1"/>
          <a:stretch>
            <a:fillRect/>
          </a:stretch>
        </p:blipFill>
        <p:spPr>
          <a:xfrm>
            <a:off x="4311548" y="171575"/>
            <a:ext cx="4392650" cy="4851600"/>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Final TF-IDF Matrix</a:t>
            </a:r>
            <a:endParaRPr lang="en-GB"/>
          </a:p>
        </p:txBody>
      </p:sp>
      <p:pic>
        <p:nvPicPr>
          <p:cNvPr id="153" name="Google Shape;153;p28"/>
          <p:cNvPicPr preferRelativeResize="0"/>
          <p:nvPr/>
        </p:nvPicPr>
        <p:blipFill>
          <a:blip r:embed="rId1"/>
          <a:stretch>
            <a:fillRect/>
          </a:stretch>
        </p:blipFill>
        <p:spPr>
          <a:xfrm>
            <a:off x="42863" y="1995488"/>
            <a:ext cx="9058275" cy="1152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57" name="Shape 157"/>
        <p:cNvGrpSpPr/>
        <p:nvPr/>
      </p:nvGrpSpPr>
      <p:grpSpPr>
        <a:xfrm>
          <a:off x="0" y="0"/>
          <a:ext cx="0" cy="0"/>
          <a:chOff x="0" y="0"/>
          <a:chExt cx="0" cy="0"/>
        </a:xfrm>
      </p:grpSpPr>
      <p:sp>
        <p:nvSpPr>
          <p:cNvPr id="158" name="Google Shape;158;p29"/>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N-Gram representation </a:t>
            </a:r>
            <a:endParaRPr lang="en-GB"/>
          </a:p>
        </p:txBody>
      </p:sp>
      <p:sp>
        <p:nvSpPr>
          <p:cNvPr id="159" name="Google Shape;159;p29"/>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1750">
                <a:solidFill>
                  <a:srgbClr val="222222"/>
                </a:solidFill>
                <a:highlight>
                  <a:srgbClr val="FFFFFF"/>
                </a:highlight>
              </a:rPr>
              <a:t>N-gram representation is a technique used in natural language processing (NLP) and text analysis to break down text into smaller, contiguous sequences of items, typically words or characters. The "N" in "N-gram" refers to the number of items in each sequence. </a:t>
            </a:r>
            <a:endParaRPr sz="23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63" name="Shape 163"/>
        <p:cNvGrpSpPr/>
        <p:nvPr/>
      </p:nvGrpSpPr>
      <p:grpSpPr>
        <a:xfrm>
          <a:off x="0" y="0"/>
          <a:ext cx="0" cy="0"/>
          <a:chOff x="0" y="0"/>
          <a:chExt cx="0" cy="0"/>
        </a:xfrm>
      </p:grpSpPr>
      <p:sp>
        <p:nvSpPr>
          <p:cNvPr id="164" name="Google Shape;164;p30"/>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Example </a:t>
            </a:r>
            <a:endParaRPr lang="en-GB"/>
          </a:p>
        </p:txBody>
      </p:sp>
      <p:sp>
        <p:nvSpPr>
          <p:cNvPr id="165" name="Google Shape;165;p30"/>
          <p:cNvSpPr txBox="1"/>
          <p:nvPr>
            <p:ph type="body" idx="1"/>
          </p:nvPr>
        </p:nvSpPr>
        <p:spPr>
          <a:xfrm>
            <a:off x="311700" y="1152475"/>
            <a:ext cx="8520600" cy="381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50" b="1">
                <a:solidFill>
                  <a:srgbClr val="222222"/>
                </a:solidFill>
                <a:highlight>
                  <a:srgbClr val="FFFFFF"/>
                </a:highlight>
              </a:rPr>
              <a:t>"I love natural language processing because it allows computers to understand human language better."</a:t>
            </a:r>
            <a:endParaRPr sz="1550" b="1">
              <a:solidFill>
                <a:srgbClr val="222222"/>
              </a:solidFill>
              <a:highlight>
                <a:srgbClr val="FFFFFF"/>
              </a:highlight>
            </a:endParaRPr>
          </a:p>
          <a:p>
            <a:pPr marL="457200" lvl="0" indent="-323850" algn="l" rtl="0">
              <a:lnSpc>
                <a:spcPct val="150000"/>
              </a:lnSpc>
              <a:spcBef>
                <a:spcPts val="1200"/>
              </a:spcBef>
              <a:spcAft>
                <a:spcPts val="0"/>
              </a:spcAft>
              <a:buClr>
                <a:srgbClr val="222222"/>
              </a:buClr>
              <a:buSzPts val="1500"/>
              <a:buAutoNum type="arabicPeriod"/>
            </a:pPr>
            <a:r>
              <a:rPr lang="en-GB" sz="1500" b="1">
                <a:solidFill>
                  <a:srgbClr val="222222"/>
                </a:solidFill>
                <a:highlight>
                  <a:srgbClr val="FFFFFF"/>
                </a:highlight>
              </a:rPr>
              <a:t>Unigrams </a:t>
            </a:r>
            <a:r>
              <a:rPr lang="en-GB" sz="1500">
                <a:solidFill>
                  <a:srgbClr val="222222"/>
                </a:solidFill>
                <a:highlight>
                  <a:srgbClr val="FFFFFF"/>
                </a:highlight>
              </a:rPr>
              <a:t>(1-grams): ["I", "love", "natural", "language", "processing", "because", "it", "allows", "computers", "to", "understand", "human", "language", "better"]</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b="1">
                <a:solidFill>
                  <a:srgbClr val="222222"/>
                </a:solidFill>
                <a:highlight>
                  <a:srgbClr val="FFFFFF"/>
                </a:highlight>
              </a:rPr>
              <a:t>Bigrams </a:t>
            </a:r>
            <a:r>
              <a:rPr lang="en-GB" sz="1500">
                <a:solidFill>
                  <a:srgbClr val="222222"/>
                </a:solidFill>
                <a:highlight>
                  <a:srgbClr val="FFFFFF"/>
                </a:highlight>
              </a:rPr>
              <a:t>(2-grams): ["I love", "love natural", "natural language", "language processing", "processing because", "because it", "it allows", "allows computers", "computers to", "to understand", "understand human", "human language", "language better"]</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b="1">
                <a:solidFill>
                  <a:srgbClr val="222222"/>
                </a:solidFill>
                <a:highlight>
                  <a:srgbClr val="FFFFFF"/>
                </a:highlight>
              </a:rPr>
              <a:t>Trigrams </a:t>
            </a:r>
            <a:r>
              <a:rPr lang="en-GB" sz="1500">
                <a:solidFill>
                  <a:srgbClr val="222222"/>
                </a:solidFill>
                <a:highlight>
                  <a:srgbClr val="FFFFFF"/>
                </a:highlight>
              </a:rPr>
              <a:t>(3-grams): ["I love natural", "love natural language", "natural language processing", "language processing because", "processing because it", "because it allows", "it allows computers", "allows computers to", "computers to understand", "to understand human", "understand human language", "human language better"]</a:t>
            </a:r>
            <a:endParaRPr sz="1500">
              <a:solidFill>
                <a:srgbClr val="222222"/>
              </a:solidFill>
              <a:highlight>
                <a:srgbClr val="FFFFFF"/>
              </a:highlight>
            </a:endParaRPr>
          </a:p>
          <a:p>
            <a:pPr marL="0" lvl="0" indent="0" algn="l" rtl="0">
              <a:spcBef>
                <a:spcPts val="0"/>
              </a:spcBef>
              <a:spcAft>
                <a:spcPts val="1200"/>
              </a:spcAft>
              <a:buNone/>
            </a:pPr>
            <a:endParaRPr sz="1650">
              <a:solidFill>
                <a:srgbClr val="222222"/>
              </a:solidFill>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69" name="Shape 169"/>
        <p:cNvGrpSpPr/>
        <p:nvPr/>
      </p:nvGrpSpPr>
      <p:grpSpPr>
        <a:xfrm>
          <a:off x="0" y="0"/>
          <a:ext cx="0" cy="0"/>
          <a:chOff x="0" y="0"/>
          <a:chExt cx="0" cy="0"/>
        </a:xfrm>
      </p:grpSpPr>
      <p:sp>
        <p:nvSpPr>
          <p:cNvPr id="170" name="Google Shape;170;p31"/>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Ngram adv vs </a:t>
            </a:r>
            <a:r>
              <a:rPr lang="en-GB"/>
              <a:t>Disadvantages</a:t>
            </a:r>
            <a:r>
              <a:rPr lang="en-GB"/>
              <a:t> </a:t>
            </a:r>
            <a:endParaRPr lang="en-GB"/>
          </a:p>
        </p:txBody>
      </p:sp>
      <p:sp>
        <p:nvSpPr>
          <p:cNvPr id="171" name="Google Shape;171;p31"/>
          <p:cNvSpPr txBox="1"/>
          <p:nvPr>
            <p:ph type="body" idx="1"/>
          </p:nvPr>
        </p:nvSpPr>
        <p:spPr>
          <a:xfrm>
            <a:off x="311700" y="1152475"/>
            <a:ext cx="8520600" cy="3416400"/>
          </a:xfrm>
          <a:prstGeom prst="rect">
            <a:avLst/>
          </a:prstGeom>
        </p:spPr>
        <p:txBody>
          <a:bodyPr spcFirstLastPara="1" wrap="square" lIns="91425" tIns="91425" rIns="91425" bIns="91425" anchor="t" anchorCtr="0">
            <a:normAutofit lnSpcReduction="20000"/>
          </a:bodyPr>
          <a:lstStyle/>
          <a:p>
            <a:pPr marL="457200" lvl="0"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Advantages</a:t>
            </a:r>
            <a:r>
              <a:rPr lang="en-GB" sz="1600">
                <a:solidFill>
                  <a:srgbClr val="222222"/>
                </a:solidFill>
                <a:highlight>
                  <a:srgbClr val="FFFFFF"/>
                </a:highlight>
              </a:rPr>
              <a:t>:</a:t>
            </a:r>
            <a:endParaRPr sz="1600">
              <a:solidFill>
                <a:srgbClr val="222222"/>
              </a:solidFill>
              <a:highlight>
                <a:srgbClr val="FFFFFF"/>
              </a:highlight>
            </a:endParaRPr>
          </a:p>
          <a:p>
            <a:pPr marL="914400" lvl="1"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Captures local context</a:t>
            </a:r>
            <a:r>
              <a:rPr lang="en-GB" sz="1600">
                <a:solidFill>
                  <a:srgbClr val="222222"/>
                </a:solidFill>
                <a:highlight>
                  <a:srgbClr val="FFFFFF"/>
                </a:highlight>
              </a:rPr>
              <a:t>: N-grams can capture the context of words in a sentence, which is important for understanding meaning.</a:t>
            </a:r>
            <a:endParaRPr sz="1600">
              <a:solidFill>
                <a:srgbClr val="222222"/>
              </a:solidFill>
              <a:highlight>
                <a:srgbClr val="FFFFFF"/>
              </a:highlight>
            </a:endParaRPr>
          </a:p>
          <a:p>
            <a:pPr marL="914400" lvl="1"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Simplicity</a:t>
            </a:r>
            <a:r>
              <a:rPr lang="en-GB" sz="1600">
                <a:solidFill>
                  <a:srgbClr val="222222"/>
                </a:solidFill>
                <a:highlight>
                  <a:srgbClr val="FFFFFF"/>
                </a:highlight>
              </a:rPr>
              <a:t>: The concept is straightforward and easy to implement.</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Disadvantages</a:t>
            </a:r>
            <a:r>
              <a:rPr lang="en-GB" sz="1600">
                <a:solidFill>
                  <a:srgbClr val="222222"/>
                </a:solidFill>
                <a:highlight>
                  <a:srgbClr val="FFFFFF"/>
                </a:highlight>
              </a:rPr>
              <a:t>:</a:t>
            </a:r>
            <a:endParaRPr sz="1600">
              <a:solidFill>
                <a:srgbClr val="222222"/>
              </a:solidFill>
              <a:highlight>
                <a:srgbClr val="FFFFFF"/>
              </a:highlight>
            </a:endParaRPr>
          </a:p>
          <a:p>
            <a:pPr marL="914400" lvl="1"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Sparsity</a:t>
            </a:r>
            <a:r>
              <a:rPr lang="en-GB" sz="1600">
                <a:solidFill>
                  <a:srgbClr val="222222"/>
                </a:solidFill>
                <a:highlight>
                  <a:srgbClr val="FFFFFF"/>
                </a:highlight>
              </a:rPr>
              <a:t>: As N increases, the number of possible N-grams grows exponentially, leading to sparsity in the data.</a:t>
            </a:r>
            <a:endParaRPr sz="1600">
              <a:solidFill>
                <a:srgbClr val="222222"/>
              </a:solidFill>
              <a:highlight>
                <a:srgbClr val="FFFFFF"/>
              </a:highlight>
            </a:endParaRPr>
          </a:p>
          <a:p>
            <a:pPr marL="914400" lvl="1" indent="-298450" algn="l" rtl="0">
              <a:lnSpc>
                <a:spcPct val="150000"/>
              </a:lnSpc>
              <a:spcBef>
                <a:spcPts val="0"/>
              </a:spcBef>
              <a:spcAft>
                <a:spcPts val="0"/>
              </a:spcAft>
              <a:buClr>
                <a:srgbClr val="222222"/>
              </a:buClr>
              <a:buSzPts val="1100"/>
              <a:buChar char="○"/>
            </a:pPr>
            <a:r>
              <a:rPr lang="en-GB" sz="1600" b="1">
                <a:solidFill>
                  <a:srgbClr val="222222"/>
                </a:solidFill>
                <a:highlight>
                  <a:srgbClr val="FFFFFF"/>
                </a:highlight>
              </a:rPr>
              <a:t>Loss of long-range dependencies</a:t>
            </a:r>
            <a:r>
              <a:rPr lang="en-GB" sz="1600">
                <a:solidFill>
                  <a:srgbClr val="222222"/>
                </a:solidFill>
                <a:highlight>
                  <a:srgbClr val="FFFFFF"/>
                </a:highlight>
              </a:rPr>
              <a:t>: N-grams only consider local context, which may miss relationships between words that are far apart in the text</a:t>
            </a:r>
            <a:r>
              <a:rPr lang="en-GB" sz="1100">
                <a:solidFill>
                  <a:srgbClr val="222222"/>
                </a:solidFill>
                <a:highlight>
                  <a:srgbClr val="FFFFFF"/>
                </a:highlight>
              </a:rPr>
              <a:t>.</a:t>
            </a:r>
            <a:endParaRPr sz="1100">
              <a:solidFill>
                <a:srgbClr val="222222"/>
              </a:solidFill>
              <a:highlight>
                <a:srgbClr val="FFFFFF"/>
              </a:highlight>
            </a:endParaRPr>
          </a:p>
          <a:p>
            <a:pPr marL="0" lvl="0" indent="0" algn="l" rtl="0">
              <a:spcBef>
                <a:spcPts val="0"/>
              </a:spcBef>
              <a:spcAft>
                <a:spcPts val="1200"/>
              </a:spcAft>
              <a:buNone/>
            </a:p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Text vectorization</a:t>
            </a:r>
            <a:endParaRPr lang="en-GB"/>
          </a:p>
        </p:txBody>
      </p:sp>
      <p:sp>
        <p:nvSpPr>
          <p:cNvPr id="62" name="Google Shape;62;p1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27025" algn="l" rtl="0">
              <a:spcBef>
                <a:spcPts val="0"/>
              </a:spcBef>
              <a:spcAft>
                <a:spcPts val="0"/>
              </a:spcAft>
              <a:buClr>
                <a:srgbClr val="222222"/>
              </a:buClr>
              <a:buSzPts val="1550"/>
              <a:buChar char="●"/>
            </a:pPr>
            <a:r>
              <a:rPr lang="en-GB" sz="1550">
                <a:solidFill>
                  <a:srgbClr val="222222"/>
                </a:solidFill>
                <a:highlight>
                  <a:srgbClr val="FFFFFF"/>
                </a:highlight>
              </a:rPr>
              <a:t>Text vectorization is a crucial concept in Natural Language Processing (NLP) that involves converting text data into numerical representations, or vectors, so that machine learning algorithms can process and analyze it. </a:t>
            </a:r>
            <a:endParaRPr sz="1550">
              <a:solidFill>
                <a:srgbClr val="222222"/>
              </a:solidFill>
              <a:highlight>
                <a:srgbClr val="FFFFFF"/>
              </a:highlight>
            </a:endParaRPr>
          </a:p>
          <a:p>
            <a:pPr marL="457200" lvl="0" indent="-327025" algn="l" rtl="0">
              <a:lnSpc>
                <a:spcPct val="150000"/>
              </a:lnSpc>
              <a:spcBef>
                <a:spcPts val="0"/>
              </a:spcBef>
              <a:spcAft>
                <a:spcPts val="0"/>
              </a:spcAft>
              <a:buClr>
                <a:srgbClr val="222222"/>
              </a:buClr>
              <a:buSzPts val="1550"/>
              <a:buChar char="●"/>
            </a:pPr>
            <a:r>
              <a:rPr lang="en-GB" sz="1600" b="1">
                <a:solidFill>
                  <a:srgbClr val="222222"/>
                </a:solidFill>
                <a:highlight>
                  <a:srgbClr val="FFFFFF"/>
                </a:highlight>
              </a:rPr>
              <a:t>Why Vectorization</a:t>
            </a:r>
            <a:endParaRPr sz="1600" b="1">
              <a:solidFill>
                <a:srgbClr val="222222"/>
              </a:solidFill>
              <a:highlight>
                <a:srgbClr val="FFFFFF"/>
              </a:highlight>
            </a:endParaRPr>
          </a:p>
          <a:p>
            <a:pPr marL="914400" lvl="1" indent="-317500" algn="l" rtl="0">
              <a:lnSpc>
                <a:spcPct val="150000"/>
              </a:lnSpc>
              <a:spcBef>
                <a:spcPts val="0"/>
              </a:spcBef>
              <a:spcAft>
                <a:spcPts val="0"/>
              </a:spcAft>
              <a:buClr>
                <a:srgbClr val="222222"/>
              </a:buClr>
              <a:buSzPts val="1400"/>
              <a:buChar char="○"/>
            </a:pPr>
            <a:r>
              <a:rPr lang="en-GB" b="1">
                <a:solidFill>
                  <a:srgbClr val="222222"/>
                </a:solidFill>
                <a:highlight>
                  <a:srgbClr val="FFFFFF"/>
                </a:highlight>
              </a:rPr>
              <a:t>Machine Learning Compatibility</a:t>
            </a:r>
            <a:r>
              <a:rPr lang="en-GB">
                <a:solidFill>
                  <a:srgbClr val="222222"/>
                </a:solidFill>
                <a:highlight>
                  <a:srgbClr val="FFFFFF"/>
                </a:highlight>
              </a:rPr>
              <a:t>: Most machine learning algorithms work with numerical data. Text, being inherently non-numeric, needs to be transformed into a format that these algorithms can understand.</a:t>
            </a:r>
            <a:endParaRPr>
              <a:solidFill>
                <a:srgbClr val="222222"/>
              </a:solidFill>
              <a:highlight>
                <a:srgbClr val="FFFFFF"/>
              </a:highlight>
            </a:endParaRPr>
          </a:p>
          <a:p>
            <a:pPr marL="914400" lvl="1" indent="-317500" algn="l" rtl="0">
              <a:lnSpc>
                <a:spcPct val="150000"/>
              </a:lnSpc>
              <a:spcBef>
                <a:spcPts val="0"/>
              </a:spcBef>
              <a:spcAft>
                <a:spcPts val="0"/>
              </a:spcAft>
              <a:buClr>
                <a:srgbClr val="222222"/>
              </a:buClr>
              <a:buSzPts val="1400"/>
              <a:buChar char="○"/>
            </a:pPr>
            <a:r>
              <a:rPr lang="en-GB" b="1">
                <a:solidFill>
                  <a:srgbClr val="222222"/>
                </a:solidFill>
                <a:highlight>
                  <a:srgbClr val="FFFFFF"/>
                </a:highlight>
              </a:rPr>
              <a:t>Capturing Meaning</a:t>
            </a:r>
            <a:r>
              <a:rPr lang="en-GB">
                <a:solidFill>
                  <a:srgbClr val="222222"/>
                </a:solidFill>
                <a:highlight>
                  <a:srgbClr val="FFFFFF"/>
                </a:highlight>
              </a:rPr>
              <a:t>: Vectorization helps in capturing the semantic meaning of words and phrases, allowing models to understand relationships and context.</a:t>
            </a:r>
            <a:endParaRPr>
              <a:solidFill>
                <a:srgbClr val="222222"/>
              </a:solidFill>
              <a:highlight>
                <a:srgbClr val="FFFFFF"/>
              </a:highlight>
            </a:endParaRPr>
          </a:p>
          <a:p>
            <a:pPr marL="0" lvl="0" indent="0" algn="l" rtl="0">
              <a:spcBef>
                <a:spcPts val="0"/>
              </a:spcBef>
              <a:spcAft>
                <a:spcPts val="1200"/>
              </a:spcAft>
              <a:buNone/>
            </a:pPr>
            <a:endParaRPr sz="1550">
              <a:solidFill>
                <a:srgbClr val="222222"/>
              </a:solidFill>
              <a:highlight>
                <a:srgbClr val="FFFFFF"/>
              </a:high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24" name="Shape 224"/>
        <p:cNvGrpSpPr/>
        <p:nvPr/>
      </p:nvGrpSpPr>
      <p:grpSpPr>
        <a:xfrm>
          <a:off x="0" y="0"/>
          <a:ext cx="0" cy="0"/>
          <a:chOff x="0" y="0"/>
          <a:chExt cx="0" cy="0"/>
        </a:xfrm>
      </p:grpSpPr>
      <p:sp>
        <p:nvSpPr>
          <p:cNvPr id="225" name="Google Shape;225;p40"/>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Word Embeddings</a:t>
            </a:r>
            <a:endParaRPr lang="en-GB"/>
          </a:p>
          <a:p>
            <a:pPr marL="0" lvl="0" indent="0" algn="l" rtl="0">
              <a:spcBef>
                <a:spcPts val="0"/>
              </a:spcBef>
              <a:spcAft>
                <a:spcPts val="0"/>
              </a:spcAft>
              <a:buClr>
                <a:schemeClr val="dk1"/>
              </a:buClr>
              <a:buSzPct val="39000"/>
              <a:buFont typeface="Arial" panose="020B0604020202020204"/>
              <a:buNone/>
            </a:pPr>
          </a:p>
          <a:p>
            <a:pPr marL="0" lvl="0" indent="0" algn="l" rtl="0">
              <a:spcBef>
                <a:spcPts val="0"/>
              </a:spcBef>
              <a:spcAft>
                <a:spcPts val="0"/>
              </a:spcAft>
              <a:buNone/>
            </a:pPr>
          </a:p>
        </p:txBody>
      </p:sp>
      <p:sp>
        <p:nvSpPr>
          <p:cNvPr id="226" name="Google Shape;226;p40"/>
          <p:cNvSpPr txBox="1"/>
          <p:nvPr>
            <p:ph type="body" idx="1"/>
          </p:nvPr>
        </p:nvSpPr>
        <p:spPr>
          <a:xfrm>
            <a:off x="311785" y="1152525"/>
            <a:ext cx="8736965" cy="315722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222222"/>
              </a:buClr>
              <a:buSzPts val="1600"/>
              <a:buChar char="●"/>
            </a:pPr>
            <a:r>
              <a:rPr lang="en-GB" sz="1600">
                <a:solidFill>
                  <a:srgbClr val="222222"/>
                </a:solidFill>
                <a:highlight>
                  <a:srgbClr val="FFFFFF"/>
                </a:highlight>
              </a:rPr>
              <a:t>Concept: Unlike BoW and TF-IDF, word embeddings represent words in a continuous vector space where semantically similar words are closer together. This captures more context and meaning.</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Char char="●"/>
            </a:pPr>
            <a:r>
              <a:rPr lang="en-GB" sz="1600">
                <a:solidFill>
                  <a:srgbClr val="222222"/>
                </a:solidFill>
                <a:highlight>
                  <a:srgbClr val="FFFFFF"/>
                </a:highlight>
              </a:rPr>
              <a:t>Examples:</a:t>
            </a:r>
            <a:endParaRPr sz="1600">
              <a:solidFill>
                <a:srgbClr val="222222"/>
              </a:solidFill>
              <a:highlight>
                <a:srgbClr val="FFFFFF"/>
              </a:highlight>
            </a:endParaRPr>
          </a:p>
          <a:p>
            <a:pPr marL="914400" lvl="1" indent="-330200" algn="l" rtl="0">
              <a:lnSpc>
                <a:spcPct val="150000"/>
              </a:lnSpc>
              <a:spcBef>
                <a:spcPts val="0"/>
              </a:spcBef>
              <a:spcAft>
                <a:spcPts val="0"/>
              </a:spcAft>
              <a:buClr>
                <a:srgbClr val="222222"/>
              </a:buClr>
              <a:buSzPts val="1600"/>
              <a:buChar char="●"/>
            </a:pPr>
            <a:r>
              <a:rPr lang="en-GB" sz="1600">
                <a:solidFill>
                  <a:srgbClr val="222222"/>
                </a:solidFill>
                <a:highlight>
                  <a:srgbClr val="FFFFFF"/>
                </a:highlight>
              </a:rPr>
              <a:t>Word2Vec: Trained on large corpora to create dense vector representations of words.</a:t>
            </a:r>
            <a:endParaRPr sz="1600">
              <a:solidFill>
                <a:srgbClr val="222222"/>
              </a:solidFill>
              <a:highlight>
                <a:srgbClr val="FFFFFF"/>
              </a:highlight>
            </a:endParaRPr>
          </a:p>
          <a:p>
            <a:pPr marL="914400" lvl="1" indent="-330200" algn="l" rtl="0">
              <a:lnSpc>
                <a:spcPct val="150000"/>
              </a:lnSpc>
              <a:spcBef>
                <a:spcPts val="0"/>
              </a:spcBef>
              <a:spcAft>
                <a:spcPts val="0"/>
              </a:spcAft>
              <a:buClr>
                <a:srgbClr val="222222"/>
              </a:buClr>
              <a:buSzPts val="1600"/>
              <a:buChar char="●"/>
            </a:pPr>
            <a:r>
              <a:rPr lang="en-GB" sz="1600">
                <a:solidFill>
                  <a:srgbClr val="222222"/>
                </a:solidFill>
                <a:highlight>
                  <a:srgbClr val="FFFFFF"/>
                </a:highlight>
              </a:rPr>
              <a:t>GloVe: Global Vectors for Word Representation, which captures global statistical information.</a:t>
            </a:r>
            <a:endParaRPr sz="1600">
              <a:solidFill>
                <a:srgbClr val="222222"/>
              </a:solidFill>
              <a:highlight>
                <a:srgbClr val="FFFFFF"/>
              </a:highlight>
            </a:endParaRPr>
          </a:p>
          <a:p>
            <a:pPr marL="127000" lvl="0" indent="0" algn="l" rtl="0">
              <a:lnSpc>
                <a:spcPct val="150000"/>
              </a:lnSpc>
              <a:spcBef>
                <a:spcPts val="0"/>
              </a:spcBef>
              <a:spcAft>
                <a:spcPts val="0"/>
              </a:spcAft>
              <a:buClr>
                <a:srgbClr val="222222"/>
              </a:buClr>
              <a:buSzPts val="1600"/>
              <a:buNone/>
            </a:pPr>
            <a:endParaRPr sz="23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Term-document matrix</a:t>
            </a:r>
            <a:endParaRPr lang="en-US" dirty="0"/>
          </a:p>
        </p:txBody>
      </p:sp>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rcRect/>
          <a:stretch>
            <a:fillRect/>
          </a:stretch>
        </p:blipFill>
        <p:spPr>
          <a:xfrm>
            <a:off x="801465" y="2114550"/>
            <a:ext cx="8006783" cy="1374659"/>
          </a:xfrm>
        </p:spPr>
      </p:pic>
      <p:pic>
        <p:nvPicPr>
          <p:cNvPr id="7" name="Picture 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797010" y="2102492"/>
            <a:ext cx="8006784" cy="1398776"/>
          </a:xfrm>
          <a:prstGeom prst="rect">
            <a:avLst/>
          </a:prstGeom>
        </p:spPr>
      </p:pic>
      <p:sp>
        <p:nvSpPr>
          <p:cNvPr id="8" name="TextBox 7"/>
          <p:cNvSpPr txBox="1"/>
          <p:nvPr/>
        </p:nvSpPr>
        <p:spPr>
          <a:xfrm>
            <a:off x="822960" y="1171263"/>
            <a:ext cx="6381795" cy="414020"/>
          </a:xfrm>
          <a:prstGeom prst="rect">
            <a:avLst/>
          </a:prstGeom>
          <a:noFill/>
        </p:spPr>
        <p:txBody>
          <a:bodyPr wrap="square" rtlCol="0">
            <a:spAutoFit/>
          </a:bodyPr>
          <a:lstStyle/>
          <a:p>
            <a:r>
              <a:rPr lang="en-US" sz="2100" dirty="0"/>
              <a:t>Each document is represented by a vector of words</a:t>
            </a:r>
            <a:endParaRPr lang="en-US" sz="21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Visualizing document vectors</a:t>
            </a:r>
            <a:endParaRPr lang="en-US" dirty="0"/>
          </a:p>
        </p:txBody>
      </p:sp>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rcRect/>
          <a:stretch>
            <a:fillRect/>
          </a:stretch>
        </p:blipFill>
        <p:spPr>
          <a:xfrm>
            <a:off x="797371" y="1371600"/>
            <a:ext cx="7972427" cy="3238798"/>
          </a:xfr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954"/>
            <a:ext cx="7429500" cy="1088068"/>
          </a:xfrm>
        </p:spPr>
        <p:txBody>
          <a:bodyPr>
            <a:normAutofit/>
          </a:bodyPr>
          <a:lstStyle/>
          <a:p>
            <a:r>
              <a:rPr lang="en-US" dirty="0"/>
              <a:t>word-word matrix (or "term-context matrix")</a:t>
            </a:r>
            <a:endParaRPr lang="en-US" dirty="0"/>
          </a:p>
        </p:txBody>
      </p:sp>
      <p:sp>
        <p:nvSpPr>
          <p:cNvPr id="3" name="Content Placeholder 2"/>
          <p:cNvSpPr>
            <a:spLocks noGrp="1"/>
          </p:cNvSpPr>
          <p:nvPr>
            <p:ph idx="1"/>
          </p:nvPr>
        </p:nvSpPr>
        <p:spPr>
          <a:xfrm>
            <a:off x="524145" y="1604042"/>
            <a:ext cx="8505554" cy="2500313"/>
          </a:xfrm>
        </p:spPr>
        <p:txBody>
          <a:bodyPr/>
          <a:lstStyle/>
          <a:p>
            <a:r>
              <a:rPr lang="en-US" sz="2400" dirty="0"/>
              <a:t>Two </a:t>
            </a:r>
            <a:r>
              <a:rPr lang="en-US" sz="2400" b="1" dirty="0"/>
              <a:t>words</a:t>
            </a:r>
            <a:r>
              <a:rPr lang="en-US" sz="2400" dirty="0"/>
              <a:t> are similar in meaning if their context vectors are similar</a:t>
            </a:r>
            <a:endParaRPr lang="en-US" sz="2400" dirty="0"/>
          </a:p>
          <a:p>
            <a:endParaRPr lang="en-US" sz="1350" dirty="0"/>
          </a:p>
        </p:txBody>
      </p:sp>
      <p:sp>
        <p:nvSpPr>
          <p:cNvPr id="4" name="Slide Number Placeholder 3"/>
          <p:cNvSpPr>
            <a:spLocks noGrp="1"/>
          </p:cNvSpPr>
          <p:nvPr>
            <p:ph type="sldNum" sz="quarter" idx="12"/>
          </p:nvPr>
        </p:nvSpPr>
        <p:spPr>
          <a:xfrm>
            <a:off x="1143000" y="5429250"/>
            <a:ext cx="1485900" cy="257175"/>
          </a:xfrm>
          <a:prstGeom prst="rect">
            <a:avLst/>
          </a:prstGeom>
        </p:spPr>
        <p:txBody>
          <a:bodyPr>
            <a:normAutofit fontScale="50000"/>
          </a:bodyPr>
          <a:lstStyle/>
          <a:p>
            <a:fld id="{10F35DC5-7E65-8247-99AB-4E984F8A921E}" type="slidenum">
              <a:rPr lang="en-US" sz="750" smtClean="0"/>
            </a:fld>
            <a:endParaRPr lang="en-US" sz="75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76351" y="2458848"/>
            <a:ext cx="7311841" cy="1032002"/>
          </a:xfrm>
          <a:prstGeom prst="rect">
            <a:avLst/>
          </a:prstGeom>
        </p:spPr>
      </p:pic>
      <p:pic>
        <p:nvPicPr>
          <p:cNvPr id="14" name="Picture 1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719788" y="3745988"/>
            <a:ext cx="7704424" cy="13187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428751" y="285750"/>
            <a:ext cx="6476999" cy="4572000"/>
          </a:xfr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400050" y="171451"/>
            <a:ext cx="8629650" cy="808703"/>
          </a:xfrm>
        </p:spPr>
        <p:txBody>
          <a:bodyPr>
            <a:normAutofit/>
          </a:bodyPr>
          <a:lstStyle/>
          <a:p>
            <a:pPr eaLnBrk="1" hangingPunct="1"/>
            <a:r>
              <a:rPr lang="en-US" dirty="0">
                <a:ea typeface="MS PGothic" panose="020B0600070205080204" charset="-128"/>
                <a:cs typeface="MS PGothic" panose="020B0600070205080204" charset="-128"/>
              </a:rPr>
              <a:t>cosine for computing word similarity</a:t>
            </a:r>
            <a:endParaRPr lang="en-US" dirty="0">
              <a:ea typeface="MS PGothic" panose="020B0600070205080204" charset="-128"/>
              <a:cs typeface="MS PGothic" panose="020B0600070205080204" charset="-128"/>
            </a:endParaRPr>
          </a:p>
        </p:txBody>
      </p:sp>
      <p:pic>
        <p:nvPicPr>
          <p:cNvPr id="6" name="Picture 5"/>
          <p:cNvPicPr>
            <a:picLocks noChangeAspect="1"/>
          </p:cNvPicPr>
          <p:nvPr/>
        </p:nvPicPr>
        <p:blipFill>
          <a:blip r:embed="rId1"/>
          <a:stretch>
            <a:fillRect/>
          </a:stretch>
        </p:blipFill>
        <p:spPr>
          <a:xfrm>
            <a:off x="1821143" y="980153"/>
            <a:ext cx="5501714" cy="2105919"/>
          </a:xfrm>
          <a:prstGeom prst="rect">
            <a:avLst/>
          </a:prstGeom>
        </p:spPr>
      </p:pic>
      <p:pic>
        <p:nvPicPr>
          <p:cNvPr id="2" name="Picture 1"/>
          <p:cNvPicPr>
            <a:picLocks noChangeAspect="1"/>
          </p:cNvPicPr>
          <p:nvPr/>
        </p:nvPicPr>
        <p:blipFill>
          <a:blip r:embed="rId2"/>
          <a:stretch>
            <a:fillRect/>
          </a:stretch>
        </p:blipFill>
        <p:spPr>
          <a:xfrm>
            <a:off x="3614738" y="4038777"/>
            <a:ext cx="1914525" cy="914717"/>
          </a:xfrm>
          <a:prstGeom prst="rect">
            <a:avLst/>
          </a:prstGeom>
        </p:spPr>
      </p:pic>
      <p:sp>
        <p:nvSpPr>
          <p:cNvPr id="3" name="TextBox 2"/>
          <p:cNvSpPr txBox="1"/>
          <p:nvPr/>
        </p:nvSpPr>
        <p:spPr>
          <a:xfrm>
            <a:off x="1600200" y="3503334"/>
            <a:ext cx="7383780" cy="529590"/>
          </a:xfrm>
          <a:prstGeom prst="rect">
            <a:avLst/>
          </a:prstGeom>
          <a:noFill/>
        </p:spPr>
        <p:txBody>
          <a:bodyPr wrap="none" rtlCol="0">
            <a:spAutoFit/>
          </a:bodyPr>
          <a:lstStyle/>
          <a:p>
            <a:r>
              <a:rPr lang="en-US" sz="1800" dirty="0"/>
              <a:t>Based on the definition of the dot product between two vectors a and b </a:t>
            </a:r>
            <a:endParaRPr lang="en-US" sz="1800" dirty="0"/>
          </a:p>
          <a:p>
            <a:endParaRPr lang="en-US" sz="105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endParaRPr lang="en-US" dirty="0"/>
          </a:p>
        </p:txBody>
      </p:sp>
      <p:graphicFrame>
        <p:nvGraphicFramePr>
          <p:cNvPr id="6" name="Content Placeholder 5"/>
          <p:cNvGraphicFramePr>
            <a:graphicFrameLocks noGrp="1"/>
          </p:cNvGraphicFramePr>
          <p:nvPr>
            <p:ph idx="1"/>
          </p:nvPr>
        </p:nvGraphicFramePr>
        <p:xfrm>
          <a:off x="4972050" y="1085850"/>
          <a:ext cx="3600450" cy="1645920"/>
        </p:xfrm>
        <a:graphic>
          <a:graphicData uri="http://schemas.openxmlformats.org/drawingml/2006/table">
            <a:tbl>
              <a:tblPr firstRow="1" bandRow="1">
                <a:tableStyleId>{5C22544A-7EE6-4342-B048-85BDC9FD1C3A}</a:tableStyleId>
              </a:tblPr>
              <a:tblGrid>
                <a:gridCol w="1277620"/>
                <a:gridCol w="584835"/>
                <a:gridCol w="652145"/>
                <a:gridCol w="1085850"/>
              </a:tblGrid>
              <a:tr h="617220">
                <a:tc>
                  <a:txBody>
                    <a:bodyPr/>
                    <a:lstStyle/>
                    <a:p>
                      <a:endParaRPr lang="en-US" sz="1800" dirty="0"/>
                    </a:p>
                  </a:txBody>
                  <a:tcPr marL="68580" marR="68580" marT="34290" marB="34290"/>
                </a:tc>
                <a:tc>
                  <a:txBody>
                    <a:bodyPr/>
                    <a:lstStyle/>
                    <a:p>
                      <a:r>
                        <a:rPr lang="en-US" sz="1800" dirty="0"/>
                        <a:t>pie</a:t>
                      </a:r>
                      <a:endParaRPr lang="en-US" sz="1800" dirty="0"/>
                    </a:p>
                  </a:txBody>
                  <a:tcPr marL="68580" marR="68580" marT="34290" marB="34290"/>
                </a:tc>
                <a:tc>
                  <a:txBody>
                    <a:bodyPr/>
                    <a:lstStyle/>
                    <a:p>
                      <a:r>
                        <a:rPr lang="en-US" sz="1800" dirty="0"/>
                        <a:t>data</a:t>
                      </a:r>
                      <a:endParaRPr lang="en-US" sz="1800" dirty="0"/>
                    </a:p>
                  </a:txBody>
                  <a:tcPr marL="68580" marR="68580" marT="34290" marB="34290"/>
                </a:tc>
                <a:tc>
                  <a:txBody>
                    <a:bodyPr/>
                    <a:lstStyle/>
                    <a:p>
                      <a:r>
                        <a:rPr lang="en-US" sz="1800" dirty="0"/>
                        <a:t>computer</a:t>
                      </a:r>
                      <a:endParaRPr lang="en-US" sz="1800" dirty="0"/>
                    </a:p>
                  </a:txBody>
                  <a:tcPr marL="68580" marR="68580" marT="34290" marB="34290"/>
                </a:tc>
              </a:tr>
              <a:tr h="342900">
                <a:tc>
                  <a:txBody>
                    <a:bodyPr/>
                    <a:lstStyle/>
                    <a:p>
                      <a:r>
                        <a:rPr lang="en-US" sz="1800" dirty="0"/>
                        <a:t>cherry</a:t>
                      </a:r>
                      <a:endParaRPr lang="en-US" sz="1800" dirty="0"/>
                    </a:p>
                  </a:txBody>
                  <a:tcPr marL="68580" marR="68580" marT="34290" marB="34290"/>
                </a:tc>
                <a:tc>
                  <a:txBody>
                    <a:bodyPr/>
                    <a:lstStyle/>
                    <a:p>
                      <a:r>
                        <a:rPr lang="en-US" sz="1800" dirty="0"/>
                        <a:t>442</a:t>
                      </a:r>
                      <a:endParaRPr lang="en-US" sz="1800" dirty="0"/>
                    </a:p>
                  </a:txBody>
                  <a:tcPr marL="68580" marR="68580" marT="34290" marB="34290"/>
                </a:tc>
                <a:tc>
                  <a:txBody>
                    <a:bodyPr/>
                    <a:lstStyle/>
                    <a:p>
                      <a:r>
                        <a:rPr lang="en-US" sz="1800" dirty="0"/>
                        <a:t>8</a:t>
                      </a:r>
                      <a:endParaRPr lang="en-US" sz="1800" dirty="0"/>
                    </a:p>
                  </a:txBody>
                  <a:tcPr marL="68580" marR="68580" marT="34290" marB="34290"/>
                </a:tc>
                <a:tc>
                  <a:txBody>
                    <a:bodyPr/>
                    <a:lstStyle/>
                    <a:p>
                      <a:r>
                        <a:rPr lang="en-US" sz="1800" dirty="0"/>
                        <a:t>2</a:t>
                      </a:r>
                      <a:endParaRPr lang="en-US" sz="1800" dirty="0"/>
                    </a:p>
                  </a:txBody>
                  <a:tcPr marL="68580" marR="68580" marT="34290" marB="34290"/>
                </a:tc>
              </a:tr>
              <a:tr h="342900">
                <a:tc>
                  <a:txBody>
                    <a:bodyPr/>
                    <a:lstStyle/>
                    <a:p>
                      <a:r>
                        <a:rPr lang="en-US" sz="1800" dirty="0"/>
                        <a:t>digital</a:t>
                      </a:r>
                      <a:endParaRPr lang="en-US" sz="1800" dirty="0"/>
                    </a:p>
                  </a:txBody>
                  <a:tcPr marL="68580" marR="68580" marT="34290" marB="34290"/>
                </a:tc>
                <a:tc>
                  <a:txBody>
                    <a:bodyPr/>
                    <a:lstStyle/>
                    <a:p>
                      <a:r>
                        <a:rPr lang="en-US" sz="1800" dirty="0"/>
                        <a:t>5</a:t>
                      </a:r>
                      <a:endParaRPr lang="en-US" sz="1800" dirty="0"/>
                    </a:p>
                  </a:txBody>
                  <a:tcPr marL="68580" marR="68580" marT="34290" marB="34290"/>
                </a:tc>
                <a:tc>
                  <a:txBody>
                    <a:bodyPr/>
                    <a:lstStyle/>
                    <a:p>
                      <a:r>
                        <a:rPr lang="en-US" sz="1800" dirty="0"/>
                        <a:t>1683</a:t>
                      </a:r>
                      <a:endParaRPr lang="en-US" sz="1800" dirty="0"/>
                    </a:p>
                  </a:txBody>
                  <a:tcPr marL="68580" marR="68580" marT="34290" marB="34290"/>
                </a:tc>
                <a:tc>
                  <a:txBody>
                    <a:bodyPr/>
                    <a:lstStyle/>
                    <a:p>
                      <a:r>
                        <a:rPr lang="en-US" sz="1800" dirty="0"/>
                        <a:t>1670</a:t>
                      </a:r>
                      <a:endParaRPr lang="en-US" sz="1800" dirty="0"/>
                    </a:p>
                  </a:txBody>
                  <a:tcPr marL="68580" marR="68580" marT="34290" marB="34290"/>
                </a:tc>
              </a:tr>
              <a:tr h="342900">
                <a:tc>
                  <a:txBody>
                    <a:bodyPr/>
                    <a:lstStyle/>
                    <a:p>
                      <a:r>
                        <a:rPr lang="en-US" sz="1800" dirty="0"/>
                        <a:t>information</a:t>
                      </a:r>
                      <a:endParaRPr lang="en-US" sz="1800" dirty="0"/>
                    </a:p>
                  </a:txBody>
                  <a:tcPr marL="68580" marR="68580" marT="34290" marB="34290"/>
                </a:tc>
                <a:tc>
                  <a:txBody>
                    <a:bodyPr/>
                    <a:lstStyle/>
                    <a:p>
                      <a:r>
                        <a:rPr lang="en-US" sz="1800" dirty="0"/>
                        <a:t>5</a:t>
                      </a:r>
                      <a:endParaRPr lang="en-US" sz="1800" dirty="0"/>
                    </a:p>
                  </a:txBody>
                  <a:tcPr marL="68580" marR="68580" marT="34290" marB="34290"/>
                </a:tc>
                <a:tc>
                  <a:txBody>
                    <a:bodyPr/>
                    <a:lstStyle/>
                    <a:p>
                      <a:r>
                        <a:rPr lang="en-US" sz="1800" dirty="0"/>
                        <a:t>3982</a:t>
                      </a:r>
                      <a:endParaRPr lang="en-US" sz="1800" dirty="0"/>
                    </a:p>
                  </a:txBody>
                  <a:tcPr marL="68580" marR="68580" marT="34290" marB="34290"/>
                </a:tc>
                <a:tc>
                  <a:txBody>
                    <a:bodyPr/>
                    <a:lstStyle/>
                    <a:p>
                      <a:r>
                        <a:rPr lang="en-US" sz="1800" dirty="0"/>
                        <a:t>3325</a:t>
                      </a:r>
                      <a:endParaRPr lang="en-US" sz="1800" dirty="0"/>
                    </a:p>
                  </a:txBody>
                  <a:tcPr marL="68580" marR="68580" marT="34290" marB="34290"/>
                </a:tc>
              </a:tr>
            </a:tbl>
          </a:graphicData>
        </a:graphic>
      </p:graphicFrame>
      <p:sp>
        <p:nvSpPr>
          <p:cNvPr id="4" name="Slide Number Placeholder 3"/>
          <p:cNvSpPr>
            <a:spLocks noGrp="1"/>
          </p:cNvSpPr>
          <p:nvPr>
            <p:ph type="sldNum" sz="quarter" idx="12"/>
          </p:nvPr>
        </p:nvSpPr>
        <p:spPr>
          <a:xfrm>
            <a:off x="1143000" y="4171950"/>
            <a:ext cx="1485900" cy="257175"/>
          </a:xfrm>
          <a:prstGeom prst="rect">
            <a:avLst/>
          </a:prstGeom>
        </p:spPr>
        <p:txBody>
          <a:bodyPr>
            <a:normAutofit fontScale="50000"/>
          </a:bodyPr>
          <a:lstStyle/>
          <a:p>
            <a:fld id="{10F35DC5-7E65-8247-99AB-4E984F8A921E}" type="slidenum">
              <a:rPr lang="en-US" sz="750" smtClean="0"/>
            </a:fld>
            <a:endParaRPr lang="en-US" sz="750"/>
          </a:p>
        </p:txBody>
      </p:sp>
      <p:graphicFrame>
        <p:nvGraphicFramePr>
          <p:cNvPr id="10" name="Content Placeholder 3"/>
          <p:cNvGraphicFramePr>
            <a:graphicFrameLocks noChangeAspect="1"/>
          </p:cNvGraphicFramePr>
          <p:nvPr/>
        </p:nvGraphicFramePr>
        <p:xfrm>
          <a:off x="394883" y="1176347"/>
          <a:ext cx="4072736" cy="938203"/>
        </p:xfrm>
        <a:graphic>
          <a:graphicData uri="http://schemas.openxmlformats.org/presentationml/2006/ole">
            <mc:AlternateContent xmlns:mc="http://schemas.openxmlformats.org/markup-compatibility/2006">
              <mc:Choice xmlns:v="urn:schemas-microsoft-com:vml" Requires="v">
                <p:oleObj spid="_x0000_s3" name="Equation" r:id="rId1" imgW="2917190" imgH="667385" progId="Equation.3">
                  <p:embed/>
                </p:oleObj>
              </mc:Choice>
              <mc:Fallback>
                <p:oleObj name="Equation" r:id="rId1" imgW="2917190" imgH="667385" progId="Equation.3">
                  <p:embed/>
                  <p:pic>
                    <p:nvPicPr>
                      <p:cNvPr id="0" name="Picture 2"/>
                      <p:cNvPicPr>
                        <a:picLocks noChangeAspect="1" noChangeArrowheads="1"/>
                      </p:cNvPicPr>
                      <p:nvPr/>
                    </p:nvPicPr>
                    <p:blipFill>
                      <a:blip r:embed="rId2"/>
                      <a:srcRect/>
                      <a:stretch>
                        <a:fillRect/>
                      </a:stretch>
                    </p:blipFill>
                    <p:spPr bwMode="auto">
                      <a:xfrm>
                        <a:off x="394883" y="1176347"/>
                        <a:ext cx="4072736" cy="938203"/>
                      </a:xfrm>
                      <a:prstGeom prst="rect">
                        <a:avLst/>
                      </a:prstGeom>
                      <a:noFill/>
                    </p:spPr>
                  </p:pic>
                </p:oleObj>
              </mc:Fallback>
            </mc:AlternateContent>
          </a:graphicData>
        </a:graphic>
      </p:graphicFrame>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65366"/>
          <a:stretch>
            <a:fillRect/>
          </a:stretch>
        </p:blipFill>
        <p:spPr>
          <a:xfrm>
            <a:off x="857250" y="3612381"/>
            <a:ext cx="2931140" cy="722458"/>
          </a:xfrm>
          <a:prstGeom prst="rect">
            <a:avLst/>
          </a:prstGeom>
        </p:spPr>
      </p:pic>
      <p:pic>
        <p:nvPicPr>
          <p:cNvPr id="25" name="Picture 24"/>
          <p:cNvPicPr>
            <a:picLocks noChangeAspect="1"/>
          </p:cNvPicPr>
          <p:nvPr/>
        </p:nvPicPr>
        <p:blipFill rotWithShape="1">
          <a:blip r:embed="rId4">
            <a:extLst>
              <a:ext uri="{28A0092B-C50C-407E-A947-70E740481C1C}">
                <a14:useLocalDpi xmlns:a14="http://schemas.microsoft.com/office/drawing/2010/main" val="0"/>
              </a:ext>
            </a:extLst>
          </a:blip>
          <a:srcRect r="61565"/>
          <a:stretch>
            <a:fillRect/>
          </a:stretch>
        </p:blipFill>
        <p:spPr>
          <a:xfrm>
            <a:off x="857250" y="2262861"/>
            <a:ext cx="3148004" cy="720328"/>
          </a:xfrm>
          <a:prstGeom prst="rect">
            <a:avLst/>
          </a:prstGeom>
        </p:spPr>
      </p:pic>
      <p:pic>
        <p:nvPicPr>
          <p:cNvPr id="26" name="Picture 25"/>
          <p:cNvPicPr>
            <a:picLocks noChangeAspect="1"/>
          </p:cNvPicPr>
          <p:nvPr/>
        </p:nvPicPr>
        <p:blipFill rotWithShape="1">
          <a:blip r:embed="rId4">
            <a:extLst>
              <a:ext uri="{28A0092B-C50C-407E-A947-70E740481C1C}">
                <a14:useLocalDpi xmlns:a14="http://schemas.microsoft.com/office/drawing/2010/main" val="0"/>
              </a:ext>
            </a:extLst>
          </a:blip>
          <a:srcRect l="38536"/>
          <a:stretch>
            <a:fillRect/>
          </a:stretch>
        </p:blipFill>
        <p:spPr>
          <a:xfrm>
            <a:off x="2998670" y="2879342"/>
            <a:ext cx="5288080" cy="756662"/>
          </a:xfrm>
          <a:prstGeom prst="rect">
            <a:avLst/>
          </a:prstGeom>
        </p:spPr>
      </p:pic>
      <p:pic>
        <p:nvPicPr>
          <p:cNvPr id="27" name="Picture 26"/>
          <p:cNvPicPr>
            <a:picLocks noChangeAspect="1"/>
          </p:cNvPicPr>
          <p:nvPr/>
        </p:nvPicPr>
        <p:blipFill rotWithShape="1">
          <a:blip r:embed="rId3">
            <a:extLst>
              <a:ext uri="{28A0092B-C50C-407E-A947-70E740481C1C}">
                <a14:useLocalDpi xmlns:a14="http://schemas.microsoft.com/office/drawing/2010/main" val="0"/>
              </a:ext>
            </a:extLst>
          </a:blip>
          <a:srcRect l="35992"/>
          <a:stretch>
            <a:fillRect/>
          </a:stretch>
        </p:blipFill>
        <p:spPr>
          <a:xfrm>
            <a:off x="2431252" y="4236621"/>
            <a:ext cx="5952741" cy="793898"/>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291" name="Shape 291"/>
        <p:cNvGrpSpPr/>
        <p:nvPr/>
      </p:nvGrpSpPr>
      <p:grpSpPr>
        <a:xfrm>
          <a:off x="0" y="0"/>
          <a:ext cx="0" cy="0"/>
          <a:chOff x="0" y="0"/>
          <a:chExt cx="0" cy="0"/>
        </a:xfrm>
      </p:grpSpPr>
      <p:sp>
        <p:nvSpPr>
          <p:cNvPr id="292" name="Google Shape;292;p51"/>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QA</a:t>
            </a:r>
            <a:endParaRPr lang="en-GB"/>
          </a:p>
        </p:txBody>
      </p:sp>
      <p:pic>
        <p:nvPicPr>
          <p:cNvPr id="293" name="Google Shape;293;p51" descr="شخص لديه فكرة خطوط عريضة"/>
          <p:cNvPicPr preferRelativeResize="0"/>
          <p:nvPr>
            <p:ph type="body" idx="1"/>
          </p:nvPr>
        </p:nvPicPr>
        <p:blipFill rotWithShape="1">
          <a:blip r:embed="rId1"/>
          <a:srcRect/>
          <a:stretch>
            <a:fillRect/>
          </a:stretch>
        </p:blipFill>
        <p:spPr>
          <a:xfrm>
            <a:off x="1698701" y="2533650"/>
            <a:ext cx="2476500" cy="2476500"/>
          </a:xfrm>
          <a:prstGeom prst="rect">
            <a:avLst/>
          </a:prstGeom>
          <a:noFill/>
          <a:ln>
            <a:noFill/>
          </a:ln>
        </p:spPr>
      </p:pic>
      <p:pic>
        <p:nvPicPr>
          <p:cNvPr id="294" name="Google Shape;294;p51" descr="روبوت خطوط عريضة"/>
          <p:cNvPicPr preferRelativeResize="0"/>
          <p:nvPr/>
        </p:nvPicPr>
        <p:blipFill rotWithShape="1">
          <a:blip r:embed="rId2"/>
          <a:srcRect/>
          <a:stretch>
            <a:fillRect/>
          </a:stretch>
        </p:blipFill>
        <p:spPr>
          <a:xfrm>
            <a:off x="5136842" y="2400300"/>
            <a:ext cx="2743200" cy="2743200"/>
          </a:xfrm>
          <a:prstGeom prst="rect">
            <a:avLst/>
          </a:prstGeom>
          <a:noFill/>
          <a:ln>
            <a:noFill/>
          </a:ln>
        </p:spPr>
      </p:pic>
      <p:sp>
        <p:nvSpPr>
          <p:cNvPr id="295" name="Google Shape;295;p51"/>
          <p:cNvSpPr txBox="1"/>
          <p:nvPr/>
        </p:nvSpPr>
        <p:spPr>
          <a:xfrm>
            <a:off x="3629" y="1104447"/>
            <a:ext cx="9144000" cy="857400"/>
          </a:xfrm>
          <a:prstGeom prst="rect">
            <a:avLst/>
          </a:prstGeom>
          <a:no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2600">
                <a:solidFill>
                  <a:srgbClr val="595959"/>
                </a:solidFill>
                <a:latin typeface="Palatino"/>
                <a:ea typeface="Palatino"/>
                <a:cs typeface="Palatino"/>
                <a:sym typeface="Palatino"/>
              </a:rPr>
              <a:t>Thanks … Grazie … شكرا … Gracias … Merci … 谢谢 (Xièxiè)</a:t>
            </a:r>
            <a:endParaRPr sz="2600">
              <a:solidFill>
                <a:srgbClr val="595959"/>
              </a:solidFill>
              <a:latin typeface="Palatino"/>
              <a:ea typeface="Palatino"/>
              <a:cs typeface="Palatino"/>
              <a:sym typeface="Palatin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Common Methods of Text Vectorization</a:t>
            </a:r>
            <a:endParaRPr lang="en-GB"/>
          </a:p>
        </p:txBody>
      </p:sp>
      <p:sp>
        <p:nvSpPr>
          <p:cNvPr id="68" name="Google Shape;68;p15"/>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9250" algn="l" rtl="0">
              <a:lnSpc>
                <a:spcPct val="150000"/>
              </a:lnSpc>
              <a:spcBef>
                <a:spcPts val="0"/>
              </a:spcBef>
              <a:spcAft>
                <a:spcPts val="0"/>
              </a:spcAft>
              <a:buClr>
                <a:srgbClr val="222222"/>
              </a:buClr>
              <a:buSzPts val="1900"/>
              <a:buChar char="●"/>
            </a:pPr>
            <a:r>
              <a:rPr lang="en-GB" sz="1900">
                <a:solidFill>
                  <a:srgbClr val="222222"/>
                </a:solidFill>
                <a:highlight>
                  <a:srgbClr val="FFFFFF"/>
                </a:highlight>
              </a:rPr>
              <a:t>Bag of Words (BoW)</a:t>
            </a:r>
            <a:endParaRPr sz="1900">
              <a:solidFill>
                <a:srgbClr val="222222"/>
              </a:solidFill>
              <a:highlight>
                <a:srgbClr val="FFFFFF"/>
              </a:highlight>
            </a:endParaRPr>
          </a:p>
          <a:p>
            <a:pPr marL="457200" lvl="0" indent="-349250" algn="l" rtl="0">
              <a:lnSpc>
                <a:spcPct val="150000"/>
              </a:lnSpc>
              <a:spcBef>
                <a:spcPts val="0"/>
              </a:spcBef>
              <a:spcAft>
                <a:spcPts val="0"/>
              </a:spcAft>
              <a:buClr>
                <a:srgbClr val="222222"/>
              </a:buClr>
              <a:buSzPts val="1900"/>
              <a:buChar char="●"/>
            </a:pPr>
            <a:r>
              <a:rPr lang="en-GB" sz="1900">
                <a:solidFill>
                  <a:srgbClr val="222222"/>
                </a:solidFill>
                <a:highlight>
                  <a:srgbClr val="FFFFFF"/>
                </a:highlight>
              </a:rPr>
              <a:t>Term Frequency-Inverse Document Frequency (TF-IDF)</a:t>
            </a:r>
            <a:endParaRPr sz="1900">
              <a:solidFill>
                <a:srgbClr val="222222"/>
              </a:solidFill>
              <a:highlight>
                <a:srgbClr val="FFFFFF"/>
              </a:highlight>
            </a:endParaRPr>
          </a:p>
          <a:p>
            <a:pPr marL="457200" lvl="0" indent="-349250" algn="l" rtl="0">
              <a:lnSpc>
                <a:spcPct val="150000"/>
              </a:lnSpc>
              <a:spcBef>
                <a:spcPts val="0"/>
              </a:spcBef>
              <a:spcAft>
                <a:spcPts val="0"/>
              </a:spcAft>
              <a:buClr>
                <a:srgbClr val="222222"/>
              </a:buClr>
              <a:buSzPts val="1900"/>
              <a:buChar char="●"/>
            </a:pPr>
            <a:r>
              <a:rPr lang="en-GB" sz="1900">
                <a:solidFill>
                  <a:srgbClr val="222222"/>
                </a:solidFill>
                <a:highlight>
                  <a:srgbClr val="FFFFFF"/>
                </a:highlight>
              </a:rPr>
              <a:t>Word Embeddings</a:t>
            </a:r>
            <a:endParaRPr sz="1900">
              <a:solidFill>
                <a:srgbClr val="222222"/>
              </a:solidFill>
              <a:highlight>
                <a:srgbClr val="FFFFFF"/>
              </a:highlight>
            </a:endParaRPr>
          </a:p>
          <a:p>
            <a:pPr marL="0" lvl="0" indent="0" algn="l" rtl="0">
              <a:lnSpc>
                <a:spcPct val="150000"/>
              </a:lnSpc>
              <a:spcBef>
                <a:spcPts val="200"/>
              </a:spcBef>
              <a:spcAft>
                <a:spcPts val="0"/>
              </a:spcAft>
              <a:buClr>
                <a:schemeClr val="dk1"/>
              </a:buClr>
              <a:buSzPts val="1100"/>
              <a:buFont typeface="Arial" panose="020B0604020202020204"/>
              <a:buNone/>
            </a:pPr>
            <a:endParaRPr sz="1100">
              <a:solidFill>
                <a:schemeClr val="dk1"/>
              </a:solidFill>
            </a:endParaRPr>
          </a:p>
          <a:p>
            <a:pPr marL="0" lvl="0" indent="0" algn="l" rtl="0">
              <a:spcBef>
                <a:spcPts val="0"/>
              </a:spcBef>
              <a:spcAft>
                <a:spcPts val="1200"/>
              </a:spcAft>
              <a:buNone/>
            </a:p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Bag of Words (BoW)</a:t>
            </a:r>
            <a:endParaRPr lang="en-GB"/>
          </a:p>
          <a:p>
            <a:pPr marL="0" lvl="0" indent="0" algn="l" rtl="0">
              <a:spcBef>
                <a:spcPts val="0"/>
              </a:spcBef>
              <a:spcAft>
                <a:spcPts val="0"/>
              </a:spcAft>
              <a:buClr>
                <a:schemeClr val="dk1"/>
              </a:buClr>
              <a:buSzPct val="39000"/>
              <a:buFont typeface="Arial" panose="020B0604020202020204"/>
              <a:buNone/>
            </a:pPr>
          </a:p>
          <a:p>
            <a:pPr marL="0" lvl="0" indent="0" algn="l" rtl="0">
              <a:spcBef>
                <a:spcPts val="0"/>
              </a:spcBef>
              <a:spcAft>
                <a:spcPts val="0"/>
              </a:spcAft>
              <a:buNone/>
            </a:pPr>
          </a:p>
        </p:txBody>
      </p:sp>
      <p:sp>
        <p:nvSpPr>
          <p:cNvPr id="74" name="Google Shape;74;p16"/>
          <p:cNvSpPr txBox="1"/>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l" rtl="0">
              <a:lnSpc>
                <a:spcPct val="150000"/>
              </a:lnSpc>
              <a:spcBef>
                <a:spcPts val="0"/>
              </a:spcBef>
              <a:spcAft>
                <a:spcPts val="0"/>
              </a:spcAft>
              <a:buClr>
                <a:srgbClr val="222222"/>
              </a:buClr>
              <a:buSzPts val="1800"/>
              <a:buChar char="●"/>
            </a:pPr>
            <a:r>
              <a:rPr lang="en-GB">
                <a:solidFill>
                  <a:srgbClr val="222222"/>
                </a:solidFill>
                <a:highlight>
                  <a:srgbClr val="FFFFFF"/>
                </a:highlight>
              </a:rPr>
              <a:t>Concept: This method represents text as a collection of words, disregarding grammar and word order but keeping track of the frequency of each word.</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Char char="●"/>
            </a:pP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Char char="●"/>
            </a:pPr>
            <a:r>
              <a:rPr lang="en-GB">
                <a:solidFill>
                  <a:srgbClr val="222222"/>
                </a:solidFill>
                <a:highlight>
                  <a:srgbClr val="FFFFFF"/>
                </a:highlight>
              </a:rPr>
              <a:t>Example: For the sentences "I love cats" and "I love dogs", the </a:t>
            </a:r>
            <a:r>
              <a:rPr lang="en-GB" b="1">
                <a:solidFill>
                  <a:srgbClr val="222222"/>
                </a:solidFill>
                <a:highlight>
                  <a:srgbClr val="FFFFFF"/>
                </a:highlight>
              </a:rPr>
              <a:t>vocabulary </a:t>
            </a:r>
            <a:r>
              <a:rPr lang="en-GB">
                <a:solidFill>
                  <a:srgbClr val="222222"/>
                </a:solidFill>
                <a:highlight>
                  <a:srgbClr val="FFFFFF"/>
                </a:highlight>
              </a:rPr>
              <a:t>would be ["I", "love", "cats", "dogs"]. The sentences would be represented as:</a:t>
            </a:r>
            <a:endParaRPr>
              <a:solidFill>
                <a:srgbClr val="222222"/>
              </a:solidFill>
              <a:highlight>
                <a:srgbClr val="FFFFFF"/>
              </a:highlight>
            </a:endParaRPr>
          </a:p>
          <a:p>
            <a:pPr marL="914400" lvl="1" indent="-342900" algn="l" rtl="0">
              <a:lnSpc>
                <a:spcPct val="150000"/>
              </a:lnSpc>
              <a:spcBef>
                <a:spcPts val="0"/>
              </a:spcBef>
              <a:spcAft>
                <a:spcPts val="0"/>
              </a:spcAft>
              <a:buClr>
                <a:srgbClr val="222222"/>
              </a:buClr>
              <a:buSzPts val="1800"/>
              <a:buChar char="●"/>
            </a:pPr>
            <a:r>
              <a:rPr lang="en-GB" sz="1800">
                <a:solidFill>
                  <a:srgbClr val="222222"/>
                </a:solidFill>
                <a:highlight>
                  <a:srgbClr val="FFFFFF"/>
                </a:highlight>
              </a:rPr>
              <a:t>"I love cats" → [1, 1, 1, 0]</a:t>
            </a:r>
            <a:endParaRPr sz="1800">
              <a:solidFill>
                <a:srgbClr val="222222"/>
              </a:solidFill>
              <a:highlight>
                <a:srgbClr val="FFFFFF"/>
              </a:highlight>
            </a:endParaRPr>
          </a:p>
          <a:p>
            <a:pPr marL="914400" lvl="1" indent="-342900" algn="l" rtl="0">
              <a:lnSpc>
                <a:spcPct val="150000"/>
              </a:lnSpc>
              <a:spcBef>
                <a:spcPts val="0"/>
              </a:spcBef>
              <a:spcAft>
                <a:spcPts val="0"/>
              </a:spcAft>
              <a:buClr>
                <a:srgbClr val="222222"/>
              </a:buClr>
              <a:buSzPts val="1800"/>
              <a:buChar char="●"/>
            </a:pPr>
            <a:r>
              <a:rPr lang="en-GB" sz="1800">
                <a:solidFill>
                  <a:srgbClr val="222222"/>
                </a:solidFill>
                <a:highlight>
                  <a:srgbClr val="FFFFFF"/>
                </a:highlight>
              </a:rPr>
              <a:t>"I love dogs" → [1, 1, 0, 1]</a:t>
            </a:r>
            <a:endParaRPr sz="1800">
              <a:solidFill>
                <a:srgbClr val="222222"/>
              </a:solidFill>
              <a:highlight>
                <a:srgbClr val="FFFFFF"/>
              </a:highlight>
            </a:endParaRPr>
          </a:p>
          <a:p>
            <a:pPr marL="0" lvl="0" indent="0" algn="l" rtl="0">
              <a:spcBef>
                <a:spcPts val="0"/>
              </a:spcBef>
              <a:spcAft>
                <a:spcPts val="1200"/>
              </a:spcAft>
              <a:buNone/>
            </a:pPr>
            <a:endParaRPr sz="25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p>
        </p:txBody>
      </p:sp>
      <p:sp>
        <p:nvSpPr>
          <p:cNvPr id="80" name="Google Shape;80;p17"/>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p>
        </p:txBody>
      </p:sp>
      <p:pic>
        <p:nvPicPr>
          <p:cNvPr id="81" name="Google Shape;81;p17"/>
          <p:cNvPicPr preferRelativeResize="0"/>
          <p:nvPr/>
        </p:nvPicPr>
        <p:blipFill>
          <a:blip r:embed="rId1"/>
          <a:stretch>
            <a:fillRect/>
          </a:stretch>
        </p:blipFill>
        <p:spPr>
          <a:xfrm>
            <a:off x="0" y="0"/>
            <a:ext cx="9144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BoW</a:t>
            </a:r>
            <a:endParaRPr lang="en-GB"/>
          </a:p>
        </p:txBody>
      </p:sp>
      <p:sp>
        <p:nvSpPr>
          <p:cNvPr id="87" name="Google Shape;87;p18"/>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650">
                <a:solidFill>
                  <a:srgbClr val="222222"/>
                </a:solidFill>
                <a:highlight>
                  <a:srgbClr val="FFFFFF"/>
                </a:highlight>
              </a:rPr>
              <a:t>A more comprehensive example of the Bag of Words (BoW) model using multiple sentences and a larger vocabulary.</a:t>
            </a:r>
            <a:endParaRPr sz="1650">
              <a:solidFill>
                <a:srgbClr val="222222"/>
              </a:solidFill>
              <a:highlight>
                <a:srgbClr val="FFFFFF"/>
              </a:highlight>
            </a:endParaRPr>
          </a:p>
          <a:p>
            <a:pPr marL="0" lvl="0" indent="0" algn="l" rtl="0">
              <a:lnSpc>
                <a:spcPct val="150000"/>
              </a:lnSpc>
              <a:spcBef>
                <a:spcPts val="1200"/>
              </a:spcBef>
              <a:spcAft>
                <a:spcPts val="0"/>
              </a:spcAft>
              <a:buClr>
                <a:schemeClr val="dk1"/>
              </a:buClr>
              <a:buSzPts val="1100"/>
              <a:buFont typeface="Arial" panose="020B0604020202020204"/>
              <a:buNone/>
            </a:pPr>
            <a:r>
              <a:rPr lang="en-GB" sz="1700" b="1">
                <a:solidFill>
                  <a:srgbClr val="222222"/>
                </a:solidFill>
                <a:highlight>
                  <a:srgbClr val="FFFFFF"/>
                </a:highlight>
              </a:rPr>
              <a:t>Example Sentences</a:t>
            </a:r>
            <a:endParaRPr sz="1700" b="1">
              <a:solidFill>
                <a:srgbClr val="222222"/>
              </a:solidFill>
              <a:highlight>
                <a:srgbClr val="FFFFFF"/>
              </a:highlight>
            </a:endParaRPr>
          </a:p>
          <a:p>
            <a:pPr marL="457200" lvl="0" indent="-323850" algn="l" rtl="0">
              <a:lnSpc>
                <a:spcPct val="150000"/>
              </a:lnSpc>
              <a:spcBef>
                <a:spcPts val="400"/>
              </a:spcBef>
              <a:spcAft>
                <a:spcPts val="0"/>
              </a:spcAft>
              <a:buClr>
                <a:srgbClr val="222222"/>
              </a:buClr>
              <a:buSzPts val="1500"/>
              <a:buAutoNum type="arabicPeriod"/>
            </a:pPr>
            <a:r>
              <a:rPr lang="en-GB" sz="1500">
                <a:solidFill>
                  <a:srgbClr val="222222"/>
                </a:solidFill>
                <a:highlight>
                  <a:srgbClr val="FFFFFF"/>
                </a:highlight>
              </a:rPr>
              <a:t>"The cat sat on the mat."</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"The dog barked at the cat."</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"Cats and dogs are great pets."</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"I love my cat."</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"Dogs are loyal animals."</a:t>
            </a:r>
            <a:endParaRPr sz="1500">
              <a:solidFill>
                <a:srgbClr val="222222"/>
              </a:solidFill>
              <a:highlight>
                <a:srgbClr val="FFFFFF"/>
              </a:highlight>
            </a:endParaRPr>
          </a:p>
          <a:p>
            <a:pPr marL="0" lvl="0" indent="0" algn="l" rtl="0">
              <a:spcBef>
                <a:spcPts val="0"/>
              </a:spcBef>
              <a:spcAft>
                <a:spcPts val="1200"/>
              </a:spcAft>
              <a:buNone/>
            </a:pPr>
            <a:endParaRPr sz="1650">
              <a:solidFill>
                <a:srgbClr val="222222"/>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BoW</a:t>
            </a:r>
            <a:endParaRPr lang="en-GB"/>
          </a:p>
        </p:txBody>
      </p:sp>
      <p:sp>
        <p:nvSpPr>
          <p:cNvPr id="93" name="Google Shape;93;p19"/>
          <p:cNvSpPr txBox="1"/>
          <p:nvPr>
            <p:ph type="body" idx="1"/>
          </p:nvPr>
        </p:nvSpPr>
        <p:spPr>
          <a:xfrm>
            <a:off x="311700" y="1152475"/>
            <a:ext cx="3999900" cy="3685200"/>
          </a:xfrm>
          <a:prstGeom prst="rect">
            <a:avLst/>
          </a:prstGeom>
        </p:spPr>
        <p:txBody>
          <a:bodyPr spcFirstLastPara="1" wrap="square" lIns="91425" tIns="91425" rIns="91425" bIns="91425" anchor="t" anchorCtr="0">
            <a:noAutofit/>
          </a:bodyPr>
          <a:lstStyle/>
          <a:p>
            <a:pPr marL="0" lvl="0" indent="0" algn="l" rtl="0">
              <a:lnSpc>
                <a:spcPct val="130000"/>
              </a:lnSpc>
              <a:spcBef>
                <a:spcPts val="0"/>
              </a:spcBef>
              <a:spcAft>
                <a:spcPts val="0"/>
              </a:spcAft>
              <a:buClr>
                <a:schemeClr val="dk1"/>
              </a:buClr>
              <a:buSzPts val="1100"/>
              <a:buFont typeface="Arial" panose="020B0604020202020204"/>
              <a:buNone/>
            </a:pPr>
            <a:r>
              <a:rPr lang="en-GB" sz="1500" b="1">
                <a:solidFill>
                  <a:srgbClr val="222222"/>
                </a:solidFill>
                <a:highlight>
                  <a:srgbClr val="FFFFFF"/>
                </a:highlight>
              </a:rPr>
              <a:t>Step 1: Create a Vocabulary</a:t>
            </a:r>
            <a:endParaRPr sz="1500" b="1">
              <a:solidFill>
                <a:srgbClr val="222222"/>
              </a:solidFill>
              <a:highlight>
                <a:srgbClr val="FFFFFF"/>
              </a:highlight>
            </a:endParaRPr>
          </a:p>
          <a:p>
            <a:pPr marL="0" lvl="0" indent="0" algn="l" rtl="0">
              <a:lnSpc>
                <a:spcPct val="130000"/>
              </a:lnSpc>
              <a:spcBef>
                <a:spcPts val="400"/>
              </a:spcBef>
              <a:spcAft>
                <a:spcPts val="0"/>
              </a:spcAft>
              <a:buClr>
                <a:schemeClr val="dk1"/>
              </a:buClr>
              <a:buSzPts val="1100"/>
              <a:buFont typeface="Arial" panose="020B0604020202020204"/>
              <a:buNone/>
            </a:pPr>
            <a:r>
              <a:rPr lang="en-GB" sz="1300">
                <a:solidFill>
                  <a:srgbClr val="222222"/>
                </a:solidFill>
                <a:highlight>
                  <a:srgbClr val="FFFFFF"/>
                </a:highlight>
              </a:rPr>
              <a:t>First, we need to identify the unique words in all the sentences. The vocabulary will include all distinct words, ignoring case and punctuation.</a:t>
            </a:r>
            <a:endParaRPr sz="1300">
              <a:solidFill>
                <a:srgbClr val="222222"/>
              </a:solidFill>
              <a:highlight>
                <a:srgbClr val="FFFFFF"/>
              </a:highlight>
            </a:endParaRPr>
          </a:p>
          <a:p>
            <a:pPr marL="0" lvl="0" indent="0" algn="l" rtl="0">
              <a:lnSpc>
                <a:spcPct val="130000"/>
              </a:lnSpc>
              <a:spcBef>
                <a:spcPts val="0"/>
              </a:spcBef>
              <a:spcAft>
                <a:spcPts val="0"/>
              </a:spcAft>
              <a:buClr>
                <a:schemeClr val="dk1"/>
              </a:buClr>
              <a:buSzPts val="1100"/>
              <a:buFont typeface="Arial" panose="020B0604020202020204"/>
              <a:buNone/>
            </a:pPr>
            <a:r>
              <a:rPr lang="en-GB" sz="1300">
                <a:solidFill>
                  <a:srgbClr val="222222"/>
                </a:solidFill>
                <a:highlight>
                  <a:srgbClr val="FFFFFF"/>
                </a:highlight>
              </a:rPr>
              <a:t>Vocabulary:</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"the"</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"cat"</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"sat"</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"on"</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"mat"</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"dog"</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"barked"</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"at"</a:t>
            </a:r>
            <a:endParaRPr sz="1300">
              <a:solidFill>
                <a:srgbClr val="222222"/>
              </a:solidFill>
              <a:highlight>
                <a:srgbClr val="FFFFFF"/>
              </a:highlight>
            </a:endParaRPr>
          </a:p>
          <a:p>
            <a:pPr marL="0" lvl="0" indent="0" algn="l" rtl="0">
              <a:lnSpc>
                <a:spcPct val="95000"/>
              </a:lnSpc>
              <a:spcBef>
                <a:spcPts val="0"/>
              </a:spcBef>
              <a:spcAft>
                <a:spcPts val="1200"/>
              </a:spcAft>
              <a:buNone/>
            </a:pPr>
            <a:endParaRPr sz="1600"/>
          </a:p>
        </p:txBody>
      </p:sp>
      <p:sp>
        <p:nvSpPr>
          <p:cNvPr id="94" name="Google Shape;94;p19"/>
          <p:cNvSpPr txBox="1"/>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"and"</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"dogs"</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"are"</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"great"</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"pets"</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"I"</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"love"</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"my"</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"loyal"</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"animals"</a:t>
            </a:r>
            <a:endParaRPr sz="1300">
              <a:solidFill>
                <a:srgbClr val="222222"/>
              </a:solidFill>
              <a:highlight>
                <a:srgbClr val="FFFFFF"/>
              </a:highlight>
            </a:endParaRPr>
          </a:p>
          <a:p>
            <a:pPr marL="0" lvl="0" indent="0" algn="l" rtl="0">
              <a:spcBef>
                <a:spcPts val="0"/>
              </a:spcBef>
              <a:spcAft>
                <a:spcPts val="1200"/>
              </a:spcAft>
              <a:buNone/>
            </a:pP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BoW</a:t>
            </a:r>
            <a:endParaRPr lang="en-GB"/>
          </a:p>
        </p:txBody>
      </p:sp>
      <p:sp>
        <p:nvSpPr>
          <p:cNvPr id="100" name="Google Shape;100;p20"/>
          <p:cNvSpPr txBox="1"/>
          <p:nvPr>
            <p:ph type="body" idx="1"/>
          </p:nvPr>
        </p:nvSpPr>
        <p:spPr>
          <a:xfrm>
            <a:off x="311700" y="1152475"/>
            <a:ext cx="8520600" cy="36852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700" b="1">
                <a:solidFill>
                  <a:srgbClr val="222222"/>
                </a:solidFill>
                <a:highlight>
                  <a:srgbClr val="FFFFFF"/>
                </a:highlight>
              </a:rPr>
              <a:t>Vector Representation</a:t>
            </a:r>
            <a:endParaRPr sz="17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sz="1500">
                <a:solidFill>
                  <a:srgbClr val="222222"/>
                </a:solidFill>
                <a:highlight>
                  <a:srgbClr val="FFFFFF"/>
                </a:highlight>
              </a:rPr>
              <a:t>Next, we will represent each sentence as a vector based on the vocabulary. Each position in the vector corresponds to a word in the vocabulary, and the value at that position indicates the frequency of that word in the sentence.</a:t>
            </a:r>
            <a:endParaRPr sz="1500">
              <a:solidFill>
                <a:srgbClr val="222222"/>
              </a:solidFill>
              <a:highlight>
                <a:srgbClr val="FFFFFF"/>
              </a:highlight>
            </a:endParaRPr>
          </a:p>
          <a:p>
            <a:pPr marL="0" lvl="0" indent="0" algn="l" rtl="0">
              <a:lnSpc>
                <a:spcPct val="150000"/>
              </a:lnSpc>
              <a:spcBef>
                <a:spcPts val="0"/>
              </a:spcBef>
              <a:spcAft>
                <a:spcPts val="0"/>
              </a:spcAft>
              <a:buClr>
                <a:schemeClr val="dk1"/>
              </a:buClr>
              <a:buSzPts val="1100"/>
              <a:buFont typeface="Arial" panose="020B0604020202020204"/>
              <a:buNone/>
            </a:pPr>
            <a:r>
              <a:rPr lang="en-GB" sz="1500">
                <a:solidFill>
                  <a:srgbClr val="222222"/>
                </a:solidFill>
                <a:highlight>
                  <a:srgbClr val="FFFFFF"/>
                </a:highlight>
              </a:rPr>
              <a:t>Vector Representation:</a:t>
            </a:r>
            <a:endParaRPr sz="1500">
              <a:solidFill>
                <a:srgbClr val="222222"/>
              </a:solidFill>
              <a:highlight>
                <a:srgbClr val="FFFFFF"/>
              </a:highlight>
            </a:endParaRPr>
          </a:p>
          <a:p>
            <a:pPr marL="457200" lvl="0" indent="-323850" algn="l" rtl="0">
              <a:lnSpc>
                <a:spcPct val="150000"/>
              </a:lnSpc>
              <a:spcBef>
                <a:spcPts val="200"/>
              </a:spcBef>
              <a:spcAft>
                <a:spcPts val="0"/>
              </a:spcAft>
              <a:buClr>
                <a:srgbClr val="222222"/>
              </a:buClr>
              <a:buSzPts val="1500"/>
              <a:buAutoNum type="arabicPeriod"/>
            </a:pPr>
            <a:r>
              <a:rPr lang="en-GB" sz="1500">
                <a:solidFill>
                  <a:srgbClr val="222222"/>
                </a:solidFill>
                <a:highlight>
                  <a:srgbClr val="FFFFFF"/>
                </a:highlight>
              </a:rPr>
              <a:t>"The cat sat on the mat.". Vector: [2, 1, 1, 1, 1, 0, 0, 0, 0, 0, 0, 0, 0, 0, 0, 0, 0]</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"The dog barked at the cat.". Vector: [2, 1, 0, 0, 0, 1, 1, 1, 0, 0, 0, 0, 0, 0, 0, 0, 0]</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"Cats and dogs are great pets." Vector: [0, 0, 0, 0, 0, 1, 0, 0, 1, 1, 1, 1, 1, 0, 0, 0, 0]</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"I love my cat." Vector: [0, 1, 0, 0, 0, 0, 0, 0, 0, 0, 0, 0, 0, 1, 1, 0, 0]</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"Dogs are loyal animals." Vector: [0, 0, 0, 0, 0, 1, 0, 0, 0, 0, 1, 0, 0, 0, 0, 1, 1]</a:t>
            </a:r>
            <a:endParaRPr sz="1500">
              <a:solidFill>
                <a:srgbClr val="222222"/>
              </a:solidFill>
              <a:highlight>
                <a:srgbClr val="FFFFFF"/>
              </a:highlight>
            </a:endParaRPr>
          </a:p>
          <a:p>
            <a:pPr marL="0" lvl="0" indent="0" algn="l" rtl="0">
              <a:spcBef>
                <a:spcPts val="0"/>
              </a:spcBef>
              <a:spcAft>
                <a:spcPts val="1200"/>
              </a:spcAft>
              <a:buNone/>
            </a:pPr>
            <a:endParaRPr sz="22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a:t>BoW </a:t>
            </a:r>
            <a:r>
              <a:rPr lang="en-GB"/>
              <a:t>matrix </a:t>
            </a:r>
            <a:endParaRPr lang="en-GB"/>
          </a:p>
        </p:txBody>
      </p:sp>
      <p:pic>
        <p:nvPicPr>
          <p:cNvPr id="106" name="Google Shape;106;p21"/>
          <p:cNvPicPr preferRelativeResize="0"/>
          <p:nvPr/>
        </p:nvPicPr>
        <p:blipFill>
          <a:blip r:embed="rId1"/>
          <a:stretch>
            <a:fillRect/>
          </a:stretch>
        </p:blipFill>
        <p:spPr>
          <a:xfrm>
            <a:off x="152400" y="1961425"/>
            <a:ext cx="8839202" cy="2319699"/>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7032</Words>
  <Application>WPS Presentation</Application>
  <PresentationFormat/>
  <Paragraphs>262</Paragraphs>
  <Slides>27</Slides>
  <Notes>0</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1</vt:i4>
      </vt:variant>
      <vt:variant>
        <vt:lpstr>幻灯片标题</vt:lpstr>
      </vt:variant>
      <vt:variant>
        <vt:i4>27</vt:i4>
      </vt:variant>
    </vt:vector>
  </HeadingPairs>
  <TitlesOfParts>
    <vt:vector size="40" baseType="lpstr">
      <vt:lpstr>Arial</vt:lpstr>
      <vt:lpstr>SimSun</vt:lpstr>
      <vt:lpstr>Wingdings</vt:lpstr>
      <vt:lpstr>Arial</vt:lpstr>
      <vt:lpstr>Microsoft YaHei</vt:lpstr>
      <vt:lpstr>Arial Unicode MS</vt:lpstr>
      <vt:lpstr>Times New Roman</vt:lpstr>
      <vt:lpstr>Roboto Mono</vt:lpstr>
      <vt:lpstr>MS PGothic</vt:lpstr>
      <vt:lpstr>Palatino</vt:lpstr>
      <vt:lpstr>Palatino Linotype</vt:lpstr>
      <vt:lpstr>Simple Light</vt:lpstr>
      <vt:lpstr>Equation.3</vt:lpstr>
      <vt:lpstr>Text Vectorization</vt:lpstr>
      <vt:lpstr>Text vectorization</vt:lpstr>
      <vt:lpstr>Common Methods of Text Vectorization</vt:lpstr>
      <vt:lpstr>Bag of Words (BoW)</vt:lpstr>
      <vt:lpstr>PowerPoint 演示文稿</vt:lpstr>
      <vt:lpstr>BoW</vt:lpstr>
      <vt:lpstr>BoW</vt:lpstr>
      <vt:lpstr>BoW</vt:lpstr>
      <vt:lpstr>The matrix </vt:lpstr>
      <vt:lpstr>Term Frequency-Inverse Document Frequency (TF-IDF)</vt:lpstr>
      <vt:lpstr>TF IDF example </vt:lpstr>
      <vt:lpstr>TF IDF example </vt:lpstr>
      <vt:lpstr>TF IDF example </vt:lpstr>
      <vt:lpstr>Tf idf calculation </vt:lpstr>
      <vt:lpstr> Calculate TF-IDF</vt:lpstr>
      <vt:lpstr>Final TF-IDF Matrix</vt:lpstr>
      <vt:lpstr>N-Gram representation </vt:lpstr>
      <vt:lpstr>Example </vt:lpstr>
      <vt:lpstr>Ngram adv vs Disadvantages </vt:lpstr>
      <vt:lpstr>Word Embeddings</vt:lpstr>
      <vt:lpstr>Term-document matrix</vt:lpstr>
      <vt:lpstr>Visualizing document vectors</vt:lpstr>
      <vt:lpstr>More common: word-word matrix (or "term-context matrix")</vt:lpstr>
      <vt:lpstr>PowerPoint 演示文稿</vt:lpstr>
      <vt:lpstr>Alternative: cosine for computing word similarity</vt:lpstr>
      <vt:lpstr>Cosine examples</vt:lpstr>
      <vt:lpstr>QA</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Vectorization</dc:title>
  <dc:creator/>
  <cp:lastModifiedBy>Motaz Saad (‫معتز سعد</cp:lastModifiedBy>
  <cp:revision>2</cp:revision>
  <dcterms:created xsi:type="dcterms:W3CDTF">2025-01-31T14:27:00Z</dcterms:created>
  <dcterms:modified xsi:type="dcterms:W3CDTF">2025-09-06T12:15:01Z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A40816AEFB9747939E7FC0A6D6729F69_12</vt:lpwstr>
  </property>
  <property fmtid="{D5CDD505-2E9C-101B-9397-08002B2CF9AE}" pid="3" name="KSOProductBuildVer">
    <vt:lpwstr>2057-12.2.0.21936</vt:lpwstr>
  </property>
</Properties>
</file>